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6.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4"/>
  </p:sldMasterIdLst>
  <p:notesMasterIdLst>
    <p:notesMasterId r:id="rId22"/>
  </p:notesMasterIdLst>
  <p:sldIdLst>
    <p:sldId id="256" r:id="rId5"/>
    <p:sldId id="258" r:id="rId6"/>
    <p:sldId id="259" r:id="rId7"/>
    <p:sldId id="262" r:id="rId8"/>
    <p:sldId id="586" r:id="rId9"/>
    <p:sldId id="264" r:id="rId10"/>
    <p:sldId id="265" r:id="rId11"/>
    <p:sldId id="270" r:id="rId12"/>
    <p:sldId id="269" r:id="rId13"/>
    <p:sldId id="267" r:id="rId14"/>
    <p:sldId id="271" r:id="rId15"/>
    <p:sldId id="577" r:id="rId16"/>
    <p:sldId id="580" r:id="rId17"/>
    <p:sldId id="579" r:id="rId18"/>
    <p:sldId id="260" r:id="rId19"/>
    <p:sldId id="581" r:id="rId20"/>
    <p:sldId id="584" r:id="rId21"/>
  </p:sldIdLst>
  <p:sldSz cx="9144000" cy="5143500" type="screen16x9"/>
  <p:notesSz cx="6858000" cy="9144000"/>
  <p:embeddedFontLst>
    <p:embeddedFont>
      <p:font typeface="Concert One" pitchFamily="2" charset="0"/>
      <p:regular r:id="rId23"/>
    </p:embeddedFont>
    <p:embeddedFont>
      <p:font typeface="Roboto Mono Medium" panose="00000009000000000000" pitchFamily="49" charset="0"/>
      <p:regular r:id="rId24"/>
      <p:bold r:id="rId25"/>
      <p:italic r:id="rId26"/>
      <p:boldItalic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D5F12-A40C-2699-2046-ABB55840CC76}" name="emily.wilcox@gnb.ca" initials="em" userId="S::urn:spo:guest#emily.wilcox@gnb.ca::" providerId="AD"/>
  <p188:author id="{85E5D612-7051-8359-3865-B4E0C13E583B}" name="Trina Stanford" initials="TS" userId="S::t.stanford@ccdf.ca::3eee52b2-e90b-48c6-a85d-26c1211d16bf" providerId="AD"/>
  <p188:author id="{C282DB5F-F196-1522-F7E8-7B4CB4E07091}" name="Marie-Anne Bédard-Wark" initials="MB" userId="S::m.bedard@ccdf.ca::281d6aa4-4963-40b8-8aa9-cc1d69fde783" providerId="AD"/>
  <p188:author id="{976BA2C8-CE58-9349-429A-301EE37D0BAE}" name="Emily Worthen" initials="EW" userId="S::e.worthen@ccdf.ca::709f8fea-2bbb-4230-ae79-fb48f1fa27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7E5"/>
    <a:srgbClr val="2A2C63"/>
    <a:srgbClr val="005766"/>
    <a:srgbClr val="00A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1C798-9E9B-4B2E-8C9B-63297F348E12}" v="2" dt="2024-12-18T01:46:28.171"/>
  </p1510:revLst>
</p1510:revInfo>
</file>

<file path=ppt/tableStyles.xml><?xml version="1.0" encoding="utf-8"?>
<a:tblStyleLst xmlns:a="http://schemas.openxmlformats.org/drawingml/2006/main" def="{F1D1F36A-F98D-4823-8757-CAABC932FA35}">
  <a:tblStyle styleId="{F1D1F36A-F98D-4823-8757-CAABC932FA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02" autoAdjust="0"/>
  </p:normalViewPr>
  <p:slideViewPr>
    <p:cSldViewPr snapToGrid="0">
      <p:cViewPr varScale="1">
        <p:scale>
          <a:sx n="87" d="100"/>
          <a:sy n="87" d="100"/>
        </p:scale>
        <p:origin x="23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orthen" userId="709f8fea-2bbb-4230-ae79-fb48f1fa27db" providerId="ADAL" clId="{6D41C798-9E9B-4B2E-8C9B-63297F348E12}"/>
    <pc:docChg chg="custSel modSld">
      <pc:chgData name="Emily Worthen" userId="709f8fea-2bbb-4230-ae79-fb48f1fa27db" providerId="ADAL" clId="{6D41C798-9E9B-4B2E-8C9B-63297F348E12}" dt="2024-12-18T01:46:38.393" v="11" actId="1076"/>
      <pc:docMkLst>
        <pc:docMk/>
      </pc:docMkLst>
      <pc:sldChg chg="addSp delSp modSp mod delAnim modAnim">
        <pc:chgData name="Emily Worthen" userId="709f8fea-2bbb-4230-ae79-fb48f1fa27db" providerId="ADAL" clId="{6D41C798-9E9B-4B2E-8C9B-63297F348E12}" dt="2024-12-18T01:46:38.393" v="11" actId="1076"/>
        <pc:sldMkLst>
          <pc:docMk/>
          <pc:sldMk cId="0" sldId="262"/>
        </pc:sldMkLst>
        <pc:picChg chg="add mod">
          <ac:chgData name="Emily Worthen" userId="709f8fea-2bbb-4230-ae79-fb48f1fa27db" providerId="ADAL" clId="{6D41C798-9E9B-4B2E-8C9B-63297F348E12}" dt="2024-12-18T01:46:38.393" v="11" actId="1076"/>
          <ac:picMkLst>
            <pc:docMk/>
            <pc:sldMk cId="0" sldId="262"/>
            <ac:picMk id="2" creationId="{118E3BC7-6708-7135-C498-9CE4BFE2620C}"/>
          </ac:picMkLst>
        </pc:picChg>
        <pc:picChg chg="del">
          <ac:chgData name="Emily Worthen" userId="709f8fea-2bbb-4230-ae79-fb48f1fa27db" providerId="ADAL" clId="{6D41C798-9E9B-4B2E-8C9B-63297F348E12}" dt="2024-12-18T01:45:17.119" v="6" actId="21"/>
          <ac:picMkLst>
            <pc:docMk/>
            <pc:sldMk cId="0" sldId="262"/>
            <ac:picMk id="5" creationId="{570A7808-1F8E-DDF9-A417-9435ED8182B0}"/>
          </ac:picMkLst>
        </pc:picChg>
      </pc:sldChg>
      <pc:sldChg chg="addSp delSp modSp mod delAnim modAnim">
        <pc:chgData name="Emily Worthen" userId="709f8fea-2bbb-4230-ae79-fb48f1fa27db" providerId="ADAL" clId="{6D41C798-9E9B-4B2E-8C9B-63297F348E12}" dt="2024-12-18T01:45:09.892" v="5" actId="1076"/>
        <pc:sldMkLst>
          <pc:docMk/>
          <pc:sldMk cId="4143882181" sldId="271"/>
        </pc:sldMkLst>
        <pc:picChg chg="add mod">
          <ac:chgData name="Emily Worthen" userId="709f8fea-2bbb-4230-ae79-fb48f1fa27db" providerId="ADAL" clId="{6D41C798-9E9B-4B2E-8C9B-63297F348E12}" dt="2024-12-18T01:45:09.892" v="5" actId="1076"/>
          <ac:picMkLst>
            <pc:docMk/>
            <pc:sldMk cId="4143882181" sldId="271"/>
            <ac:picMk id="2" creationId="{6465AD6A-17B0-A6A0-623F-11C8D4C30684}"/>
          </ac:picMkLst>
        </pc:picChg>
        <pc:picChg chg="del">
          <ac:chgData name="Emily Worthen" userId="709f8fea-2bbb-4230-ae79-fb48f1fa27db" providerId="ADAL" clId="{6D41C798-9E9B-4B2E-8C9B-63297F348E12}" dt="2024-12-18T01:44:18.191" v="0" actId="21"/>
          <ac:picMkLst>
            <pc:docMk/>
            <pc:sldMk cId="4143882181" sldId="271"/>
            <ac:picMk id="3" creationId="{79C67B40-3F2C-DF7A-C9BE-3972BE753C2A}"/>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905354785352001"/>
          <c:y val="0"/>
          <c:w val="0.51175080198308542"/>
          <c:h val="0.72181628779453422"/>
        </c:manualLayout>
      </c:layout>
      <c:barChart>
        <c:barDir val="bar"/>
        <c:grouping val="stacked"/>
        <c:varyColors val="0"/>
        <c:ser>
          <c:idx val="1"/>
          <c:order val="0"/>
          <c:tx>
            <c:strRef>
              <c:f>'F-Openings'!$C$3</c:f>
              <c:strCache>
                <c:ptCount val="1"/>
                <c:pt idx="0">
                  <c:v>New Jobs (Expansion)</c:v>
                </c:pt>
              </c:strCache>
            </c:strRef>
          </c:tx>
          <c:spPr>
            <a:solidFill>
              <a:schemeClr val="accent2">
                <a:lumMod val="50000"/>
              </a:schemeClr>
            </a:solidFill>
            <a:ln>
              <a:solidFill>
                <a:schemeClr val="bg1"/>
              </a:solidFill>
            </a:ln>
          </c:spPr>
          <c:invertIfNegative val="0"/>
          <c:cat>
            <c:strRef>
              <c:f>'F-Openings'!$B$4:$B$13</c:f>
              <c:strCache>
                <c:ptCount val="10"/>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Accommodation and Food Services</c:v>
                </c:pt>
                <c:pt idx="9">
                  <c:v>Transportation and Warehousing</c:v>
                </c:pt>
              </c:strCache>
            </c:strRef>
          </c:cat>
          <c:val>
            <c:numRef>
              <c:f>'F-Openings'!$C$4:$C$13</c:f>
              <c:numCache>
                <c:formatCode>#,##0</c:formatCode>
                <c:ptCount val="10"/>
                <c:pt idx="0">
                  <c:v>11883</c:v>
                </c:pt>
                <c:pt idx="1">
                  <c:v>4428</c:v>
                </c:pt>
                <c:pt idx="2">
                  <c:v>6066</c:v>
                </c:pt>
                <c:pt idx="3">
                  <c:v>1757</c:v>
                </c:pt>
                <c:pt idx="4">
                  <c:v>1212</c:v>
                </c:pt>
                <c:pt idx="5">
                  <c:v>3679</c:v>
                </c:pt>
                <c:pt idx="6">
                  <c:v>2942</c:v>
                </c:pt>
                <c:pt idx="7">
                  <c:v>14</c:v>
                </c:pt>
                <c:pt idx="8">
                  <c:v>2099</c:v>
                </c:pt>
                <c:pt idx="9">
                  <c:v>-436</c:v>
                </c:pt>
              </c:numCache>
            </c:numRef>
          </c:val>
          <c:extLst>
            <c:ext xmlns:c16="http://schemas.microsoft.com/office/drawing/2014/chart" uri="{C3380CC4-5D6E-409C-BE32-E72D297353CC}">
              <c16:uniqueId val="{00000000-627A-42BC-9A46-EC5ADA18FAD6}"/>
            </c:ext>
          </c:extLst>
        </c:ser>
        <c:ser>
          <c:idx val="0"/>
          <c:order val="1"/>
          <c:tx>
            <c:strRef>
              <c:f>'F-Openings'!$D$3</c:f>
              <c:strCache>
                <c:ptCount val="1"/>
                <c:pt idx="0">
                  <c:v>Retirements</c:v>
                </c:pt>
              </c:strCache>
            </c:strRef>
          </c:tx>
          <c:spPr>
            <a:solidFill>
              <a:schemeClr val="accent2"/>
            </a:solidFill>
            <a:ln>
              <a:solidFill>
                <a:schemeClr val="bg1"/>
              </a:solidFill>
            </a:ln>
          </c:spPr>
          <c:invertIfNegative val="0"/>
          <c:cat>
            <c:strRef>
              <c:f>'F-Openings'!$B$4:$B$13</c:f>
              <c:strCache>
                <c:ptCount val="10"/>
                <c:pt idx="0">
                  <c:v>Health Care and Social Assistance</c:v>
                </c:pt>
                <c:pt idx="1">
                  <c:v>Retail and Wholesale Trade</c:v>
                </c:pt>
                <c:pt idx="2">
                  <c:v>Public Administration</c:v>
                </c:pt>
                <c:pt idx="3">
                  <c:v>Construction</c:v>
                </c:pt>
                <c:pt idx="4">
                  <c:v>Manufacturing</c:v>
                </c:pt>
                <c:pt idx="5">
                  <c:v>Finance, Insurance, Real Estate and Leasing</c:v>
                </c:pt>
                <c:pt idx="6">
                  <c:v>Professional, Scientific and Technical Services</c:v>
                </c:pt>
                <c:pt idx="7">
                  <c:v>Educational Services</c:v>
                </c:pt>
                <c:pt idx="8">
                  <c:v>Accommodation and Food Services</c:v>
                </c:pt>
                <c:pt idx="9">
                  <c:v>Transportation and Warehousing</c:v>
                </c:pt>
              </c:strCache>
            </c:strRef>
          </c:cat>
          <c:val>
            <c:numRef>
              <c:f>'F-Openings'!$D$4:$D$13</c:f>
              <c:numCache>
                <c:formatCode>#,##0</c:formatCode>
                <c:ptCount val="10"/>
                <c:pt idx="0">
                  <c:v>14622</c:v>
                </c:pt>
                <c:pt idx="1">
                  <c:v>13738</c:v>
                </c:pt>
                <c:pt idx="2">
                  <c:v>9107</c:v>
                </c:pt>
                <c:pt idx="3">
                  <c:v>8421</c:v>
                </c:pt>
                <c:pt idx="4">
                  <c:v>8068</c:v>
                </c:pt>
                <c:pt idx="5">
                  <c:v>5201</c:v>
                </c:pt>
                <c:pt idx="6">
                  <c:v>5690</c:v>
                </c:pt>
                <c:pt idx="7">
                  <c:v>8257</c:v>
                </c:pt>
                <c:pt idx="8">
                  <c:v>3759</c:v>
                </c:pt>
                <c:pt idx="9">
                  <c:v>5627</c:v>
                </c:pt>
              </c:numCache>
            </c:numRef>
          </c:val>
          <c:extLst>
            <c:ext xmlns:c16="http://schemas.microsoft.com/office/drawing/2014/chart" uri="{C3380CC4-5D6E-409C-BE32-E72D297353CC}">
              <c16:uniqueId val="{00000001-627A-42BC-9A46-EC5ADA18FAD6}"/>
            </c:ext>
          </c:extLst>
        </c:ser>
        <c:dLbls>
          <c:showLegendKey val="0"/>
          <c:showVal val="0"/>
          <c:showCatName val="0"/>
          <c:showSerName val="0"/>
          <c:showPercent val="0"/>
          <c:showBubbleSize val="0"/>
        </c:dLbls>
        <c:gapWidth val="45"/>
        <c:overlap val="100"/>
        <c:axId val="97108736"/>
        <c:axId val="97110656"/>
      </c:barChart>
      <c:scatterChart>
        <c:scatterStyle val="lineMarker"/>
        <c:varyColors val="0"/>
        <c:ser>
          <c:idx val="2"/>
          <c:order val="2"/>
          <c:tx>
            <c:strRef>
              <c:f>'F-Openings'!$E$3</c:f>
              <c:strCache>
                <c:ptCount val="1"/>
                <c:pt idx="0">
                  <c:v>Total</c:v>
                </c:pt>
              </c:strCache>
            </c:strRef>
          </c:tx>
          <c:spPr>
            <a:ln w="28575">
              <a:noFill/>
            </a:ln>
          </c:spPr>
          <c:marker>
            <c:symbol val="circle"/>
            <c:size val="10"/>
            <c:spPr>
              <a:solidFill>
                <a:schemeClr val="bg1"/>
              </a:solidFill>
              <a:ln w="31750">
                <a:solidFill>
                  <a:schemeClr val="tx2"/>
                </a:solidFill>
              </a:ln>
            </c:spPr>
          </c:marker>
          <c:xVal>
            <c:numRef>
              <c:f>'F-Openings'!$E$4:$E$13</c:f>
              <c:numCache>
                <c:formatCode>General</c:formatCode>
                <c:ptCount val="10"/>
              </c:numCache>
            </c:numRef>
          </c:xVal>
          <c:yVal>
            <c:numRef>
              <c:f>'F-Openings'!$F$4:$F$13</c:f>
              <c:numCache>
                <c:formatCode>#,##0.0</c:formatCode>
                <c:ptCount val="10"/>
                <c:pt idx="0">
                  <c:v>14.5</c:v>
                </c:pt>
                <c:pt idx="1">
                  <c:v>13.5</c:v>
                </c:pt>
                <c:pt idx="2">
                  <c:v>12.5</c:v>
                </c:pt>
                <c:pt idx="3">
                  <c:v>11.5</c:v>
                </c:pt>
                <c:pt idx="4">
                  <c:v>10.5</c:v>
                </c:pt>
                <c:pt idx="5">
                  <c:v>9.5</c:v>
                </c:pt>
                <c:pt idx="6">
                  <c:v>8.5</c:v>
                </c:pt>
                <c:pt idx="7">
                  <c:v>7.5</c:v>
                </c:pt>
                <c:pt idx="8">
                  <c:v>5.5</c:v>
                </c:pt>
                <c:pt idx="9">
                  <c:v>4.5</c:v>
                </c:pt>
              </c:numCache>
            </c:numRef>
          </c:yVal>
          <c:smooth val="0"/>
          <c:extLst>
            <c:ext xmlns:c16="http://schemas.microsoft.com/office/drawing/2014/chart" uri="{C3380CC4-5D6E-409C-BE32-E72D297353CC}">
              <c16:uniqueId val="{00000002-627A-42BC-9A46-EC5ADA18FAD6}"/>
            </c:ext>
          </c:extLst>
        </c:ser>
        <c:dLbls>
          <c:showLegendKey val="0"/>
          <c:showVal val="0"/>
          <c:showCatName val="0"/>
          <c:showSerName val="0"/>
          <c:showPercent val="0"/>
          <c:showBubbleSize val="0"/>
        </c:dLbls>
        <c:axId val="97122176"/>
        <c:axId val="97120640"/>
      </c:scatterChart>
      <c:catAx>
        <c:axId val="97108736"/>
        <c:scaling>
          <c:orientation val="maxMin"/>
        </c:scaling>
        <c:delete val="0"/>
        <c:axPos val="l"/>
        <c:numFmt formatCode="General" sourceLinked="1"/>
        <c:majorTickMark val="none"/>
        <c:minorTickMark val="none"/>
        <c:tickLblPos val="low"/>
        <c:txPr>
          <a:bodyPr/>
          <a:lstStyle/>
          <a:p>
            <a:pPr rtl="0">
              <a:lnSpc>
                <a:spcPct val="90000"/>
              </a:lnSpc>
              <a:defRPr sz="700"/>
            </a:pPr>
            <a:endParaRPr lang="en-US"/>
          </a:p>
        </c:txPr>
        <c:crossAx val="97110656"/>
        <c:crosses val="autoZero"/>
        <c:auto val="1"/>
        <c:lblAlgn val="ctr"/>
        <c:lblOffset val="100"/>
        <c:noMultiLvlLbl val="0"/>
      </c:catAx>
      <c:valAx>
        <c:axId val="97110656"/>
        <c:scaling>
          <c:orientation val="minMax"/>
        </c:scaling>
        <c:delete val="0"/>
        <c:axPos val="b"/>
        <c:majorGridlines>
          <c:spPr>
            <a:ln>
              <a:solidFill>
                <a:schemeClr val="bg1">
                  <a:lumMod val="85000"/>
                </a:schemeClr>
              </a:solidFill>
            </a:ln>
          </c:spPr>
        </c:majorGridlines>
        <c:numFmt formatCode="#,##0" sourceLinked="0"/>
        <c:majorTickMark val="none"/>
        <c:minorTickMark val="none"/>
        <c:tickLblPos val="high"/>
        <c:spPr>
          <a:ln>
            <a:solidFill>
              <a:schemeClr val="bg1">
                <a:lumMod val="65000"/>
              </a:schemeClr>
            </a:solidFill>
          </a:ln>
        </c:spPr>
        <c:txPr>
          <a:bodyPr rot="-2700000"/>
          <a:lstStyle/>
          <a:p>
            <a:pPr rtl="0">
              <a:defRPr sz="900"/>
            </a:pPr>
            <a:endParaRPr lang="en-US"/>
          </a:p>
        </c:txPr>
        <c:crossAx val="97108736"/>
        <c:crosses val="max"/>
        <c:crossBetween val="between"/>
        <c:majorUnit val="5000"/>
      </c:valAx>
      <c:valAx>
        <c:axId val="97120640"/>
        <c:scaling>
          <c:orientation val="minMax"/>
          <c:max val="15"/>
        </c:scaling>
        <c:delete val="1"/>
        <c:axPos val="r"/>
        <c:numFmt formatCode="#,##0.0" sourceLinked="1"/>
        <c:majorTickMark val="out"/>
        <c:minorTickMark val="none"/>
        <c:tickLblPos val="nextTo"/>
        <c:crossAx val="97122176"/>
        <c:crosses val="max"/>
        <c:crossBetween val="midCat"/>
        <c:majorUnit val="5"/>
      </c:valAx>
      <c:valAx>
        <c:axId val="97122176"/>
        <c:scaling>
          <c:orientation val="minMax"/>
        </c:scaling>
        <c:delete val="1"/>
        <c:axPos val="b"/>
        <c:numFmt formatCode="General" sourceLinked="1"/>
        <c:majorTickMark val="out"/>
        <c:minorTickMark val="none"/>
        <c:tickLblPos val="nextTo"/>
        <c:crossAx val="97120640"/>
        <c:crosses val="autoZero"/>
        <c:crossBetween val="midCat"/>
      </c:valAx>
      <c:spPr>
        <a:noFill/>
        <a:ln w="25400">
          <a:noFill/>
        </a:ln>
      </c:spPr>
    </c:plotArea>
    <c:legend>
      <c:legendPos val="b"/>
      <c:legendEntry>
        <c:idx val="0"/>
        <c:txPr>
          <a:bodyPr/>
          <a:lstStyle/>
          <a:p>
            <a:pPr rtl="0">
              <a:defRPr sz="900" b="1">
                <a:solidFill>
                  <a:schemeClr val="accent2">
                    <a:lumMod val="50000"/>
                  </a:schemeClr>
                </a:solidFill>
              </a:defRPr>
            </a:pPr>
            <a:endParaRPr lang="en-US"/>
          </a:p>
        </c:txPr>
      </c:legendEntry>
      <c:legendEntry>
        <c:idx val="1"/>
        <c:txPr>
          <a:bodyPr/>
          <a:lstStyle/>
          <a:p>
            <a:pPr rtl="0">
              <a:defRPr sz="1000" b="1">
                <a:solidFill>
                  <a:schemeClr val="accent2">
                    <a:lumMod val="75000"/>
                  </a:schemeClr>
                </a:solidFill>
              </a:defRPr>
            </a:pPr>
            <a:endParaRPr lang="en-US"/>
          </a:p>
        </c:txPr>
      </c:legendEntry>
      <c:layout>
        <c:manualLayout>
          <c:xMode val="edge"/>
          <c:yMode val="edge"/>
          <c:x val="0.12793892216464395"/>
          <c:y val="0.91888539974169892"/>
          <c:w val="0.6953705573128145"/>
          <c:h val="6.3345037951337169E-2"/>
        </c:manualLayout>
      </c:layout>
      <c:overlay val="0"/>
      <c:txPr>
        <a:bodyPr/>
        <a:lstStyle/>
        <a:p>
          <a:pPr rtl="0">
            <a:defRPr b="1"/>
          </a:pPr>
          <a:endParaRPr lang="en-US"/>
        </a:p>
      </c:txPr>
    </c:legend>
    <c:plotVisOnly val="1"/>
    <c:dispBlanksAs val="gap"/>
    <c:showDLblsOverMax val="0"/>
  </c:chart>
  <c:spPr>
    <a:ln>
      <a:noFill/>
    </a:ln>
  </c:spPr>
  <c:txPr>
    <a:bodyPr/>
    <a:lstStyle/>
    <a:p>
      <a:pPr rtl="0">
        <a:defRPr sz="1700">
          <a:solidFill>
            <a:sysClr val="windowText" lastClr="000000"/>
          </a:solidFill>
          <a:latin typeface="+mn-lt"/>
          <a:cs typeface="Arial" panose="020B0604020202020204" pitchFamily="34"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*Note au personnel enseignant* Commencez votre présentation avec cette diapositive.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Avant le début de l’atelier, il est conseillé de passer en revue la feuille de travail sur les termes clés.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Nous vous avons laissé la transcription de la vidéo de la présentation, qui peut vous servir de notes d’allocution.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1"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Rebonjour!</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1" dirty="0">
                <a:solidFill>
                  <a:srgbClr val="FF0000"/>
                </a:solidFill>
              </a:rPr>
              <a:t>Lors du premier atelier, nous avons appris à comprendre l’enjeu pour lequel John d’EPFT nous demande de trouver des solutions. Nous avons vu les diverses façons dont le gouvernement du Nouveau Brunswick soutient l’apprentissage, la main-d’œuvre et le marché du travail. Nous avons également vu les initiatives que le gouvernement a mises à l’essai, et nous avons peut-être commencé à explorer ce que d’autres provinces font pour soutenir l’apprentissage, la main-d’œuvre et le marché du travail dans leur région. Aujourd’hui, nous allons explorer les possibilités de carrière et l’incidence qu’une solution éventuelle pourrait avoir sur nous. Afin de trouver des solutions concrètes et efficaces à l’enjeu, nous devons nous concentrer davantage sur l’information sur le marché du travail ou l’IMT pertinente pour vous.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L’information sur le marché du travail est partout. Vous pouvez en trouver facilement sur Internet et dans des rapports, et il peut vous arriver d’en obtenir en pleine conversation avec quelqu’un! Le fait de comprendre l’information sur le marché du travail et de savoir comment l’utiliser peut vous aider à dessiner votre carrière. C’est une compétence qui peut vous servir au quotidien.</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L’information sur le marché du travail vous permet de faire des choix éclairés et d’en apprendre davantage sur le monde qui vous entoure. Elle nous en dit beaucoup sur la région concernée. Par exemple, dans une grande ville comme Fredericton, l’information sur le marché du travail mènera à plus d’emplois au sein du gouvernement provincial, de commerces et de sociétés d’infrastructure. Dans les villes côtières, beaucoup de gens travaillent dans le secteur des pêches, du pétrole et de l’énergie. Il existe des initiatives d’apprentissage ou de travail qui sont annoncées pour nous informer des possibilités de carrière en phase avec les besoins du marché du travail et aider les gens à obtenir un emploi.</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Alors, pourquoi est-il important pour vous de bâtir votre carrière de rêve en fonction des ouvertures du marché du travail? Vous pouvez voir cela comme une façon de visualiser votre parcours. Imaginez que vous avez tracé votre voie et déployé tous les efforts requis, que vous êtes fin prêt à mener votre carrière de rêve et que vous trouvez très peu de débouchés. Cette situation peut créer de la frustration et nuire à votre bien-être à long terme. Qu’arriverait-il si vous ne voyiez aucune possibilité vous rapprochant de votre carrière de rêve dans les offres d’emploi ou les rapports gouvernementaux actuels? Comment vous sentiriez-vous et quel serait l’impact sur vos objectifs et vos plans? L’information sur le marché du travail peut vous aider à comprendre cet impact et à faire des choix éclairés.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158750" indent="0" algn="l">
              <a:buNone/>
            </a:pPr>
            <a:endParaRPr lang="en-GB" b="0" i="0" dirty="0">
              <a:solidFill>
                <a:srgbClr val="374151"/>
              </a:solidFill>
              <a:effectLst/>
              <a:latin typeface="Arial" panose="020B0604020202020204" pitchFamily="34" charset="0"/>
            </a:endParaRPr>
          </a:p>
        </p:txBody>
      </p:sp>
    </p:spTree>
    <p:extLst>
      <p:ext uri="{BB962C8B-B14F-4D97-AF65-F5344CB8AC3E}">
        <p14:creationId xmlns:p14="http://schemas.microsoft.com/office/powerpoint/2010/main" val="365296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i="1" dirty="0"/>
              <a:t>Voici une autre vidéo à visionner, si vous ou vos élèves voulez en savoir plus sur l’information sur le marché du travail et l’apprentissage lié à la carrière. Elle a été réalisée par le ministère de l’Éducation et du Développement de la petite enfance.</a:t>
            </a:r>
          </a:p>
          <a:p>
            <a:pPr marL="171450" lvl="0" indent="-171450" algn="l" rtl="0">
              <a:spcBef>
                <a:spcPts val="0"/>
              </a:spcBef>
              <a:spcAft>
                <a:spcPts val="0"/>
              </a:spcAft>
              <a:buFont typeface="Courier New" panose="02070309020205020404" pitchFamily="49" charset="0"/>
              <a:buChar char="o"/>
            </a:pPr>
            <a:r>
              <a:rPr lang="fr-FR" i="1" dirty="0" err="1"/>
              <a:t>Career</a:t>
            </a:r>
            <a:r>
              <a:rPr lang="fr-FR" i="1" dirty="0"/>
              <a:t> Connected Learning – EECD (en anglais seulement) : https://www.youtube.com/watch?v=LjqoIp1RjZA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764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Font typeface="Arial" panose="020B0604020202020204" pitchFamily="34" charset="0"/>
              <a:buNone/>
            </a:pPr>
            <a:r>
              <a:rPr lang="fr-FR" dirty="0"/>
              <a:t>QUESTIONS OUVERTES :</a:t>
            </a:r>
          </a:p>
          <a:p>
            <a:pPr marL="0" indent="0">
              <a:buFont typeface="Arial" panose="020B0604020202020204" pitchFamily="34" charset="0"/>
              <a:buNone/>
            </a:pPr>
            <a:r>
              <a:rPr lang="fr-FR" dirty="0"/>
              <a:t>Pourquoi l’information que nous consultons doit-elle être fiable, pertinente et récente?</a:t>
            </a:r>
          </a:p>
          <a:p>
            <a:pPr marL="0" indent="0">
              <a:buFont typeface="Arial" panose="020B0604020202020204" pitchFamily="34" charset="0"/>
              <a:buNone/>
            </a:pPr>
            <a:r>
              <a:rPr lang="fr-FR" dirty="0"/>
              <a:t>Qu’est-ce qui fait qu’une IMT est fiable? Pertinente? Récente?</a:t>
            </a:r>
          </a:p>
          <a:p>
            <a:pPr marL="0"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Lorsque nous utilisons de l’IMT, nous devons veiller à ce que l’information recueillie possède les trois qualités suivantes : elle doit être fiable, pertinente et récente.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Pour être fiable, l’information doit provenir d’une source digne de confiance, et non pas d’une personne ou d’un organisme qui ne fait que donner son opinion. Une information fiable s’applique à votre recherche, elle est concrète et elle va « droit au but ». Si le métier d’électricien vous intéressait, l’IMT pertinente ne dirait rien sur la menuiserie ou la coiffure, par exemple. Une information récente est à jour et fondée sur la réalité. Par exemple, la première expérience de travail de votre grand-père, il y a 50 ans, n’a rien à voir avec les démarches que vous devrez entreprendre.</a:t>
            </a:r>
          </a:p>
          <a:p>
            <a:pPr marL="0" indent="0">
              <a:buFont typeface="Arial" panose="020B0604020202020204" pitchFamily="34" charset="0"/>
              <a:buNone/>
            </a:pPr>
            <a:endParaRPr lang="en-CA" dirty="0"/>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295734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L’IMT fiable, pertinente et récente vous permet de recueillir de précieux renseignements et de les mettre en perspective. Voici deux tableaux qui présentent de l’information sur les emplois dans deux provinces, soit la Colombie-Britannique et le Nouveau Brunswick. Chaque tableau montre les emplois qui seront disponibles au cours des dix prochaines années en raison de départs à la retraite ou de création d’emplois. L’IMT qu’ils contiennent nous indique que les nouveaux emplois en Colombie-Britannique se concentrent dans le secteur de l’éducation. Ce sont des postes d’enseignement, de conseil scolaire et de direction. Du côté du Nouveau Brunswick, nous voyons que, dans le secteur de l’éducation, des postes se libéreront uniquement au rythme des départs à la retraite. Une enseignante en Colombie-Britannique pourrait remplacer un nouveau retraité dans cinq ans ou occuper aujourd’hui un poste nouvellement créé. Au contraire, au Nouveau-Brunswick, les profs doivent attendre de pouvoir remplacer les profs qui prennent leur retraite.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solidFill>
                  <a:srgbClr val="000000"/>
                </a:solidFill>
                <a:effectLst/>
                <a:latin typeface="Arial" panose="020B0604020202020204" pitchFamily="34" charset="0"/>
                <a:ea typeface="Arial" panose="020B0604020202020204" pitchFamily="34" charset="0"/>
              </a:rPr>
              <a:t>Qu’est-ce que cela nous dit au sujet des possibilités de carrière en éducation en Colombie-Britannique? Réfléchissons à l’enjeu pour lequel John et son ministère nous demandent de trouver des solutions. Que pourrait faire le gouvernement pour créer de nouveaux emplois au Nouveau‑Brunswick? Que fait la Colombie-Britannique que notre province pourrait faire aussi? Les questions que nous venons de nous poser en explorant l’IMT nous permettent de faire un remue-méninges et de commencer à imaginer des solutions.</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4914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C’est le temps d’aller plus loin. Revoyons ce que nous avons appris jusqu’à maintenant et les possibilités qui s’offrent ici et ailleurs.</a:t>
            </a:r>
          </a:p>
        </p:txBody>
      </p:sp>
    </p:spTree>
    <p:extLst>
      <p:ext uri="{BB962C8B-B14F-4D97-AF65-F5344CB8AC3E}">
        <p14:creationId xmlns:p14="http://schemas.microsoft.com/office/powerpoint/2010/main" val="285477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Vous avez fait une recherche sur une carrière et un secteur d’activités. Maintenant, comparez l’information recueillie aux possibilités d’emploi dans d’autres provinces. Il est possible que les possibilités soient complètement différentes. Peut-être que le salaire moyen est plus élevé ou que les débouchés sont moins nombreux, ou peut-être qu’une autre province offre un super programme qui n’a pas d’équivalent au Nouveau Brunswick!</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Appuyez maintenant sur Pause. Vous pourrez redémarrer la présentation lorsque tout le monde sera prêt. Un compte à rebours nous indiquera quand nous passerons à l’étape suivante de cet atelier.</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a:buNone/>
            </a:pPr>
            <a:r>
              <a:rPr lang="fr-FR" b="0" i="0" dirty="0">
                <a:solidFill>
                  <a:srgbClr val="374151"/>
                </a:solidFill>
                <a:effectLst/>
                <a:latin typeface="Arial" panose="020B0604020202020204" pitchFamily="34" charset="0"/>
              </a:rPr>
              <a:t>QUESTIONS OUVERTES :</a:t>
            </a:r>
          </a:p>
          <a:p>
            <a:pPr marL="158750" indent="0" algn="l">
              <a:buNone/>
            </a:pPr>
            <a:r>
              <a:rPr lang="fr-FR" b="0" i="0" dirty="0">
                <a:solidFill>
                  <a:srgbClr val="374151"/>
                </a:solidFill>
                <a:effectLst/>
                <a:latin typeface="Arial" panose="020B0604020202020204" pitchFamily="34" charset="0"/>
              </a:rPr>
              <a:t>● Qu’avez-vous remarqué?</a:t>
            </a:r>
          </a:p>
          <a:p>
            <a:pPr marL="158750" indent="0" algn="l">
              <a:buNone/>
            </a:pPr>
            <a:r>
              <a:rPr lang="fr-FR" b="0" i="0" dirty="0">
                <a:solidFill>
                  <a:srgbClr val="374151"/>
                </a:solidFill>
                <a:effectLst/>
                <a:latin typeface="Arial" panose="020B0604020202020204" pitchFamily="34" charset="0"/>
              </a:rPr>
              <a:t>● Qu’est-ce qui est offert ailleurs et qui cadrait mieux avec vos objectifs de carrière ou ceux d’un membre de votre groupe?</a:t>
            </a:r>
          </a:p>
          <a:p>
            <a:pPr marL="158750" indent="0" algn="l">
              <a:buNone/>
            </a:pPr>
            <a:r>
              <a:rPr lang="fr-FR" b="0" i="0" dirty="0">
                <a:solidFill>
                  <a:srgbClr val="374151"/>
                </a:solidFill>
                <a:effectLst/>
                <a:latin typeface="Arial" panose="020B0604020202020204" pitchFamily="34" charset="0"/>
              </a:rPr>
              <a:t>● Est-ce qu’EPFT, un organisme communautaire, une entreprise ou vous-même avez une solution à l’enjeu de John?</a:t>
            </a:r>
          </a:p>
          <a:p>
            <a:pPr marL="158750" indent="0" algn="l">
              <a:buNone/>
            </a:pPr>
            <a:endParaRPr lang="fr-FR" b="0" i="0" dirty="0">
              <a:solidFill>
                <a:srgbClr val="37415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Qu’avez-vous remarqué en comparant les résultats de votre recherche à l’IMT d’autres provinces? Les tendances du marché du travail sont-elles différentes ou semblables? Nos observations et nos réflexions peuvent nous aider à mieux comprendre l’incidence que peut avoir le marché du travail sur nos choix de carrière.</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Imaginez maintenant une solution ou ressource vraiment chouette qui pourrait vous aider à atteindre vos objectifs de carrière. Ne vous concentrez pas uniquement sur la situation actuelle; pensez à une solution qui vous permettrait de préserver votre choix de carrière, qu’elle existe ou non. Y a-t-il des éléments, des mécanismes de soutien ou des possibilités qui pourraient optimiser votre choix de carrière et qui n’existent pas au Nouveau Brunswick ou que vous avez vus dans d’autres provinces?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C’est le temps de faire preuve de créativité et de concrétiser votre cheminement de carrière. Qu’est-ce qu’il manque pour vous aider à atteindre vos objectifs? Peut-être qu’il manque de programmes de mentorat, de formation professionnelle ou d’occasions de réseautage? Peut-être que nous avons besoin d’entendre les jeunes à la table des décisions? Une solution peut également se trouver dans quelque chose d’universel, sans égard au marché du travail, comme l’offre de logements abordables pour ceux et celles qui entament leur vie professionnelle et l’aménagement de logements ou de quartiers adaptés aux personnes ayant un revenu faible ou médian. En plus de vous aider à dessiner votre propre parcours, vos idées permettront d’agrandir et d’améliorer le marché du travail.</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800" dirty="0">
                <a:effectLst/>
                <a:latin typeface="Arial" panose="020B0604020202020204" pitchFamily="34" charset="0"/>
                <a:ea typeface="Arial" panose="020B0604020202020204" pitchFamily="34" charset="0"/>
              </a:rPr>
              <a:t>N’oubliez pas que nos discussions et vos idées nous aident également à voir ensemble comment nous pouvons bâtir l’avenir, nos carrières et celles des autres. Durant le prochain atelier, nous allons poursuivre notre exploration, planifier une solution pour le marché du travail et voir comment nous pouvons encourager les jeunes à choisir de faire carrière au Nouveau‑Brunswick.</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71844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Je vous remercie d’avoir participé à l’atelier! J’espère que l’information sur le marché du travail a maintenant un sens pour vous. C’est tellement plus que des tableaux et des graphiques! C’est aussi les discussions que nous avons sur nos espoirs et nos objectifs de carrière. </a:t>
            </a:r>
          </a:p>
        </p:txBody>
      </p:sp>
    </p:spTree>
    <p:extLst>
      <p:ext uri="{BB962C8B-B14F-4D97-AF65-F5344CB8AC3E}">
        <p14:creationId xmlns:p14="http://schemas.microsoft.com/office/powerpoint/2010/main" val="99360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Tout d’abord, nous allons décortiquer ce que nous savons déjà à propos de l’enjeu. Nous verrons ensuite comment celui-ci se concrétise sur le marché du travail. La prochaine étape consistera à cerner les conséquences futures de l’enjeu. Enfin, nous verrons ce que les gens et les organisations font déjà pour relever l’enjeu.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Commençons par réfléchir à nos propres choix, aux méthodes de recherche à privilégier et aux façons de bâtir une carrière.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La vidéo présente l’histoire de personnes ayant déjà une carrière bien établie. Elles expliquent pourquoi elles ont choisi leur carrière et ce qui les allume!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Questions ouvertes :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1. Selon vous, comment le marché du travail du Nouveau Brunswick s’aligne-t-il sur les objectifs de carrière des diplômés du secondaire?</a:t>
            </a:r>
          </a:p>
          <a:p>
            <a:pPr marL="0" lvl="0" indent="0" algn="l" rtl="0">
              <a:spcBef>
                <a:spcPts val="0"/>
              </a:spcBef>
              <a:spcAft>
                <a:spcPts val="0"/>
              </a:spcAft>
              <a:buNone/>
            </a:pPr>
            <a:r>
              <a:rPr lang="fr-FR" dirty="0"/>
              <a:t>2. Quels sont les secteurs d’activités du Nouveau Brunswick qui sont prospères et qui pourraient attirer de jeunes professionnels?</a:t>
            </a:r>
          </a:p>
          <a:p>
            <a:pPr marL="0" lvl="0" indent="0" algn="l" rtl="0">
              <a:spcBef>
                <a:spcPts val="0"/>
              </a:spcBef>
              <a:spcAft>
                <a:spcPts val="0"/>
              </a:spcAft>
              <a:buNone/>
            </a:pPr>
            <a:r>
              <a:rPr lang="fr-FR" dirty="0"/>
              <a:t>3. Quels sont les facteurs qui poussent de jeunes talents à quitter le Nouveau Brunswick pour saisir des occasions dans d’autres provinces ou à l’étranger?</a:t>
            </a:r>
          </a:p>
          <a:p>
            <a:pPr marL="0" lvl="0" indent="0" algn="l" rtl="0">
              <a:spcBef>
                <a:spcPts val="0"/>
              </a:spcBef>
              <a:spcAft>
                <a:spcPts val="0"/>
              </a:spcAft>
              <a:buNone/>
            </a:pPr>
            <a:r>
              <a:rPr lang="fr-FR" dirty="0"/>
              <a:t>4. De quelle façon la disponibilité d’activités culturelles et récréatives peut-elle influencer la décision des jeunes de rester ou non au N.-B.?</a:t>
            </a:r>
          </a:p>
          <a:p>
            <a:pPr marL="0" lvl="0" indent="0" algn="l" rtl="0">
              <a:spcBef>
                <a:spcPts val="0"/>
              </a:spcBef>
              <a:spcAft>
                <a:spcPts val="0"/>
              </a:spcAft>
              <a:buNone/>
            </a:pPr>
            <a:r>
              <a:rPr lang="fr-FR" dirty="0"/>
              <a:t>5. Croyez-vous qu’il existe des idées fausses à propos des possibilités d’emploi au Nouveau Brunswick qui peuvent pousser les jeunes à rester ou à partir?</a:t>
            </a:r>
          </a:p>
          <a:p>
            <a:pPr marL="0" lvl="0" indent="0" algn="l" rtl="0">
              <a:spcBef>
                <a:spcPts val="0"/>
              </a:spcBef>
              <a:spcAft>
                <a:spcPts val="0"/>
              </a:spcAft>
              <a:buNone/>
            </a:pPr>
            <a:r>
              <a:rPr lang="fr-FR" dirty="0"/>
              <a:t>6. Quelles initiatives ou politiques le gouvernement pourrait-il mettre en place pour encourager les jeunes talents à faire carrière au Nouveau Brunswick?</a:t>
            </a:r>
          </a:p>
          <a:p>
            <a:pPr marL="0" lvl="0" indent="0" algn="l" rtl="0">
              <a:spcBef>
                <a:spcPts val="0"/>
              </a:spcBef>
              <a:spcAft>
                <a:spcPts val="0"/>
              </a:spcAft>
              <a:buNone/>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Nous allons faire une pause pour que vous puissiez avoir une discussion en classe. Votre prof posera des questions qui guideront nos échanges. Faites ensemble un remue-méninges de 10 minutes. Appuyez maintenant sur Pause. Vous pourrez redémarrer la présentation lorsque tout le monde sera prêt. Un compte à rebours nous indiquera quand nous passerons à l’étape suivante de cet atelier.</a:t>
            </a:r>
          </a:p>
          <a:p>
            <a:pPr marL="158750" indent="0" algn="l">
              <a:buFont typeface="+mj-lt"/>
              <a:buNone/>
            </a:pPr>
            <a:endParaRPr lang="en-GB" b="0" i="0" dirty="0">
              <a:solidFill>
                <a:srgbClr val="374151"/>
              </a:solidFill>
              <a:effectLst/>
              <a:latin typeface="Söhn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0" i="1" dirty="0">
                <a:solidFill>
                  <a:srgbClr val="374151"/>
                </a:solidFill>
                <a:effectLst/>
                <a:latin typeface="Söhne"/>
              </a:rPr>
              <a:t>*Note au personnel enseignant* Dans les activités d’enrichissement, vous trouverez une vidéo qui touche directement le deuxième point. Elle s’intitule « Détruire les mythes ». Il pourrait être utile de la présenter maintenant.</a:t>
            </a:r>
          </a:p>
          <a:p>
            <a:pPr marL="0" lvl="0" indent="0" algn="l" rtl="0">
              <a:spcBef>
                <a:spcPts val="0"/>
              </a:spcBef>
              <a:spcAft>
                <a:spcPts val="0"/>
              </a:spcAft>
              <a:buNone/>
            </a:pPr>
            <a:r>
              <a:rPr lang="fr-FR" b="0" i="1" dirty="0">
                <a:solidFill>
                  <a:srgbClr val="374151"/>
                </a:solidFill>
                <a:effectLst/>
                <a:latin typeface="Söhne"/>
              </a:rPr>
              <a:t>● Détruire les mythes – GNB : https://www.youtube.com/watch?v=l7fYYEr9WRI </a:t>
            </a:r>
          </a:p>
          <a:p>
            <a:pPr marL="0" lvl="0" indent="0" algn="l" rtl="0">
              <a:spcBef>
                <a:spcPts val="0"/>
              </a:spcBef>
              <a:spcAft>
                <a:spcPts val="0"/>
              </a:spcAft>
              <a:buNone/>
            </a:pPr>
            <a:endParaRPr lang="en-GB"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Il est important de reconnaître que certaines carrières peuvent nous amener hors de la province à nos débuts. Cela démontre une ouverture aux possibilités qui s’offrent ailleurs et un désir d’aventure que peuvent assouvir certains cheminements professionnels. On peut être prêt à s’installer ailleurs, mais ce n’est pas une raison pour ne pas explorer les possibilités qui s’offrent ici.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L’exploration du marché du travail local ou régional donne une bonne idée des possibilités de carrière à proximité. Commencez par poser des questions à votre famille, à vos amis et à des membres de votre communauté. N’oubliez pas qu’ils ne sont peut-être pas au courant des conditions du marché du travail. Il est possible qu’ils ne comprennent pas la carrière que vous envisagez. Il existe énormément de mythes au sujet du monde du travail, et la plupart sont vieux et ne s’appliquent plus à notre réalité. Et c’est pourquoi nous devons consulter différentes sources d’information sur le marché du travail et éviter de nous fier uniquement sur l’opinion des autres. </a:t>
            </a:r>
          </a:p>
          <a:p>
            <a:pPr marL="0" lvl="0" indent="0" algn="l" rtl="0">
              <a:spcBef>
                <a:spcPts val="0"/>
              </a:spcBef>
              <a:spcAft>
                <a:spcPts val="0"/>
              </a:spcAft>
              <a:buNone/>
            </a:pPr>
            <a:endParaRPr lang="en-GB" b="0" i="0" dirty="0">
              <a:solidFill>
                <a:srgbClr val="374151"/>
              </a:solidFill>
              <a:effectLst/>
              <a:latin typeface="Söhne"/>
            </a:endParaRPr>
          </a:p>
          <a:p>
            <a:pPr marL="0" lvl="0" indent="0" algn="l" rtl="0">
              <a:spcBef>
                <a:spcPts val="0"/>
              </a:spcBef>
              <a:spcAft>
                <a:spcPts val="0"/>
              </a:spcAft>
              <a:buNone/>
            </a:pPr>
            <a:r>
              <a:rPr lang="fr-FR" b="0" i="0" dirty="0">
                <a:solidFill>
                  <a:srgbClr val="374151"/>
                </a:solidFill>
                <a:effectLst/>
                <a:latin typeface="Söhne"/>
              </a:rPr>
              <a:t>C’est en explorant et en recueillant de l’information que nous pouvons prendre des décisions éclairées, et John et son équipe au gouvernement sont là pour nous aider. Ils nous fournissent des ressources pour nous guider dans le labyrinthe des possibilités de carrière et des données fiables pour appuyer nos décisions. Certaines ressources sont connues, tandis que d’autres peuvent sembler complètement nouvelles.</a:t>
            </a:r>
          </a:p>
          <a:p>
            <a:pPr marL="0" lvl="0" indent="0" algn="l" rtl="0">
              <a:spcBef>
                <a:spcPts val="0"/>
              </a:spcBef>
              <a:spcAft>
                <a:spcPts val="0"/>
              </a:spcAft>
              <a:buNone/>
            </a:pPr>
            <a:endParaRPr lang="fr-FR" b="0" i="0" dirty="0">
              <a:solidFill>
                <a:srgbClr val="374151"/>
              </a:solidFill>
              <a:effectLst/>
              <a:latin typeface="Söhne"/>
            </a:endParaRPr>
          </a:p>
          <a:p>
            <a:pPr marL="0" lvl="0" indent="0" algn="l" rtl="0">
              <a:spcBef>
                <a:spcPts val="0"/>
              </a:spcBef>
              <a:spcAft>
                <a:spcPts val="0"/>
              </a:spcAft>
              <a:buNone/>
            </a:pPr>
            <a:r>
              <a:rPr lang="fr-FR" b="0" i="0" dirty="0">
                <a:solidFill>
                  <a:srgbClr val="374151"/>
                </a:solidFill>
                <a:effectLst/>
                <a:latin typeface="Söhne"/>
              </a:rPr>
              <a:t>Peu importe le chemin que nous prenons, nous ne sommes pas seuls. Nous avons des ressources, des données et une foule de possibilités au bout des doigts.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C’est le temps d’explorer l’information sur le marché du travail qui vous parle! Pendant l’exercice, cherchez des possibilités sur lesquelles vous pourriez fonder votre éventuelle solution. </a:t>
            </a:r>
          </a:p>
        </p:txBody>
      </p:sp>
    </p:spTree>
    <p:extLst>
      <p:ext uri="{BB962C8B-B14F-4D97-AF65-F5344CB8AC3E}">
        <p14:creationId xmlns:p14="http://schemas.microsoft.com/office/powerpoint/2010/main" val="289551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De nombreuses sources différentes nous donnent accès à de l’information sur le marché du travail. Des renseignements sur les secteurs d’activités et les professions se trouvent sur emploisNB.ca ou Guichet-Emplois, le site Web du gouvernement fédéral. Nous pouvons également consulter l’information sur le marché du travail d’autres provinces. Nos conversations avec diverses personnes, les ressources imprimées, le bénévolat et le jumelage au travail peuvent aussi être d’excellentes sources d’information sur le marché du travail.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fr-FR" i="0" dirty="0">
              <a:solidFill>
                <a:srgbClr val="FF0000"/>
              </a:solidFil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Prenez le temps de consulter l’information sur le marché du travail au Nouveau Brunswick et d’en apprendre le plus possible sur une carrière que vous aimeriez mener ici. La feuille de travail vous aidera à recueillir l’information importante. Choisissez une carrière qui vous intéresse. Il peut s’agir d’une profession que vous connaissez déjà ou sur laquelle vous aimeriez en savoir davantage.</a:t>
            </a:r>
          </a:p>
          <a:p>
            <a:pPr marL="0" marR="0" indent="0">
              <a:spcBef>
                <a:spcPts val="0"/>
              </a:spcBef>
              <a:spcAft>
                <a:spcPts val="0"/>
              </a:spcAft>
              <a:buNone/>
            </a:pPr>
            <a:endParaRPr lang="fr-FR" sz="1800" dirty="0">
              <a:solidFill>
                <a:srgbClr val="000000"/>
              </a:solidFill>
              <a:effectLst/>
              <a:latin typeface="Arial" panose="020B0604020202020204" pitchFamily="34" charset="0"/>
              <a:ea typeface="Arial" panose="020B0604020202020204" pitchFamily="34" charset="0"/>
            </a:endParaRPr>
          </a:p>
          <a:p>
            <a:pPr marL="0" marR="0" indent="0">
              <a:spcBef>
                <a:spcPts val="0"/>
              </a:spcBef>
              <a:spcAft>
                <a:spcPts val="0"/>
              </a:spcAft>
              <a:buNone/>
            </a:pPr>
            <a:r>
              <a:rPr lang="fr-FR" sz="1800" dirty="0">
                <a:solidFill>
                  <a:srgbClr val="000000"/>
                </a:solidFill>
                <a:effectLst/>
                <a:latin typeface="Arial" panose="020B0604020202020204" pitchFamily="34" charset="0"/>
                <a:ea typeface="Arial" panose="020B0604020202020204" pitchFamily="34" charset="0"/>
              </a:rPr>
              <a:t>Vous pouvez remplir la feuille de travail en petits groupes ou individuellement. Il pourrait être utile de diviser la classe en petits groupes d’élèves qui souhaitent explorer une carrière similaire. Prévoyez environ 20 minutes pour remplir la feuille de travail. La recherche se fait très rapidement en équipe. S’il vous manque une réponse, demandez-vous à qui vous pourriez poser la question.</a:t>
            </a:r>
            <a:endParaRPr lang="fr-FR"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fr-FR" sz="1800" dirty="0">
              <a:solidFill>
                <a:srgbClr val="000000"/>
              </a:solidFill>
              <a:effectLst/>
              <a:latin typeface="Arial" panose="020B0604020202020204" pitchFamily="34" charset="0"/>
              <a:ea typeface="Arial" panose="020B0604020202020204" pitchFamily="34" charset="0"/>
            </a:endParaRPr>
          </a:p>
          <a:p>
            <a:pPr marL="0" marR="0" indent="0">
              <a:spcBef>
                <a:spcPts val="0"/>
              </a:spcBef>
              <a:spcAft>
                <a:spcPts val="0"/>
              </a:spcAft>
              <a:buNone/>
            </a:pPr>
            <a:r>
              <a:rPr lang="fr-FR" sz="1800" dirty="0">
                <a:solidFill>
                  <a:srgbClr val="000000"/>
                </a:solidFill>
                <a:effectLst/>
                <a:latin typeface="Arial" panose="020B0604020202020204" pitchFamily="34" charset="0"/>
                <a:ea typeface="Arial" panose="020B0604020202020204" pitchFamily="34" charset="0"/>
              </a:rPr>
              <a:t>Appuyez maintenant sur Pause. Vous pourrez redémarrer la présentation lorsque tout le monde sera prêt. Un compte à rebours nous indiquera quand nous passerons à l’étape suivante de cet atelier.</a:t>
            </a:r>
            <a:endParaRPr lang="fr-FR"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1380399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TRANSCRIPTION :</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fr-FR" i="0" dirty="0">
                <a:solidFill>
                  <a:srgbClr val="FF0000"/>
                </a:solidFill>
              </a:rPr>
              <a:t>Comment trouvons-nous de l’information sur le marché du travail et que faisons-nous avec?</a:t>
            </a:r>
          </a:p>
        </p:txBody>
      </p:sp>
    </p:spTree>
    <p:extLst>
      <p:ext uri="{BB962C8B-B14F-4D97-AF65-F5344CB8AC3E}">
        <p14:creationId xmlns:p14="http://schemas.microsoft.com/office/powerpoint/2010/main" val="3043635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5" Type="http://schemas.microsoft.com/office/2007/relationships/hdphoto" Target="../media/hdphoto2.wdp"/><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10" name="Google Shape;10;p2"/>
          <p:cNvPicPr preferRelativeResize="0"/>
          <p:nvPr/>
        </p:nvPicPr>
        <p:blipFill rotWithShape="1">
          <a:blip r:embed="rId3" cstate="screen">
            <a:alphaModFix/>
            <a:extLst>
              <a:ext uri="{28A0092B-C50C-407E-A947-70E740481C1C}">
                <a14:useLocalDpi xmlns:a14="http://schemas.microsoft.com/office/drawing/2010/main"/>
              </a:ext>
            </a:extLst>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p:blipFill>
        <p:spPr>
          <a:xfrm>
            <a:off x="1047887" y="524012"/>
            <a:ext cx="7048226" cy="4102024"/>
          </a:xfrm>
          <a:prstGeom prst="rect">
            <a:avLst/>
          </a:prstGeom>
          <a:noFill/>
          <a:ln>
            <a:noFill/>
          </a:ln>
        </p:spPr>
      </p:pic>
      <p:pic>
        <p:nvPicPr>
          <p:cNvPr id="12" name="Google Shape;12;p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877291" y="1728423"/>
            <a:ext cx="5734609"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5400">
                <a:latin typeface="Arial" panose="020B0604020202020204" pitchFamily="34" charset="0"/>
                <a:cs typeface="Arial" panose="020B0604020202020204" pitchFamily="34" charset="0"/>
              </a:defRPr>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latin typeface="Arial" panose="020B0604020202020204" pitchFamily="34" charset="0"/>
                <a:cs typeface="Arial" panose="020B0604020202020204" pitchFamily="34" charset="0"/>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7" name="Google Shape;17;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3600">
                <a:latin typeface="Arial" panose="020B0604020202020204" pitchFamily="34" charset="0"/>
                <a:cs typeface="Arial" panose="020B0604020202020204" pitchFamily="34" charset="0"/>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latin typeface="Arial" panose="020B0604020202020204" pitchFamily="34" charset="0"/>
                <a:cs typeface="Arial" panose="020B0604020202020204" pitchFamily="34" charset="0"/>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8" name="Google Shape;38;p7"/>
          <p:cNvPicPr preferRelativeResize="0"/>
          <p:nvPr/>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latin typeface="Arial" panose="020B0604020202020204" pitchFamily="34" charset="0"/>
                <a:cs typeface="Arial" panose="020B0604020202020204" pitchFamily="34" charset="0"/>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3181748"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2" name="Google Shape;239;p36">
            <a:extLst>
              <a:ext uri="{FF2B5EF4-FFF2-40B4-BE49-F238E27FC236}">
                <a16:creationId xmlns:a16="http://schemas.microsoft.com/office/drawing/2014/main" id="{BFC48399-A5C3-900F-DB56-D928DFD33BF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Arial" panose="020B0604020202020204" pitchFamily="34" charset="0"/>
                <a:ea typeface="Arial" panose="020B0604020202020204" pitchFamily="34" charset="0"/>
                <a:cs typeface="Arial" panose="020B0604020202020204" pitchFamily="34" charset="0"/>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latin typeface="Arial" panose="020B0604020202020204" pitchFamily="34" charset="0"/>
                <a:cs typeface="Arial" panose="020B0604020202020204" pitchFamily="34" charset="0"/>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atin typeface="Arial" panose="020B0604020202020204" pitchFamily="34" charset="0"/>
                <a:cs typeface="Arial" panose="020B0604020202020204" pitchFamily="34" charset="0"/>
              </a:defRPr>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atin typeface="Arial" panose="020B0604020202020204" pitchFamily="34" charset="0"/>
                <a:cs typeface="Arial" panose="020B0604020202020204" pitchFamily="34" charset="0"/>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8" name="Google Shape;148;p26"/>
          <p:cNvPicPr preferRelativeResize="0"/>
          <p:nvPr/>
        </p:nvPicPr>
        <p:blipFill rotWithShape="1">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cstate="screen">
            <a:alphaModFix/>
            <a:duotone>
              <a:schemeClr val="accent2">
                <a:shade val="45000"/>
                <a:satMod val="135000"/>
              </a:schemeClr>
              <a:prstClr val="white"/>
            </a:duotone>
            <a:extLst>
              <a:ext uri="{28A0092B-C50C-407E-A947-70E740481C1C}">
                <a14:useLocalDpi xmlns:a14="http://schemas.microsoft.com/office/drawing/2010/main"/>
              </a:ext>
            </a:extLst>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Arial" panose="020B0604020202020204" pitchFamily="34" charset="0"/>
                <a:ea typeface="Roboto Mono Medium"/>
                <a:cs typeface="Arial" panose="020B0604020202020204" pitchFamily="34" charset="0"/>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Arial" panose="020B0604020202020204" pitchFamily="34" charset="0"/>
                <a:ea typeface="Arial" panose="020B0604020202020204" pitchFamily="34" charset="0"/>
                <a:cs typeface="Arial" panose="020B0604020202020204" pitchFamily="34" charset="0"/>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 name="Google Shape;239;p36">
            <a:extLst>
              <a:ext uri="{FF2B5EF4-FFF2-40B4-BE49-F238E27FC236}">
                <a16:creationId xmlns:a16="http://schemas.microsoft.com/office/drawing/2014/main" id="{F93D9677-A294-EC29-9C1B-6363C53C69C4}"/>
              </a:ext>
            </a:extLst>
          </p:cNvPr>
          <p:cNvPicPr preferRelativeResize="0"/>
          <p:nvPr userDrawn="1"/>
        </p:nvPicPr>
        <p:blipFill rotWithShape="1">
          <a:blip r:embed="rId3" cstate="screen">
            <a:alphaModFix/>
            <a:extLst>
              <a:ext uri="{28A0092B-C50C-407E-A947-70E740481C1C}">
                <a14:useLocalDpi xmlns:a14="http://schemas.microsoft.com/office/drawing/2010/main"/>
              </a:ext>
            </a:extLst>
          </a:blip>
          <a:srcRect t="29" b="29"/>
          <a:stretch/>
        </p:blipFill>
        <p:spPr>
          <a:xfrm>
            <a:off x="254425" y="201113"/>
            <a:ext cx="8635148" cy="47412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46000">
              <a:schemeClr val="accent6">
                <a:lumMod val="20000"/>
                <a:lumOff val="80000"/>
              </a:schemeClr>
            </a:gs>
            <a:gs pos="80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
        <p:nvSpPr>
          <p:cNvPr id="2" name="Footer Placeholder 1">
            <a:extLst>
              <a:ext uri="{FF2B5EF4-FFF2-40B4-BE49-F238E27FC236}">
                <a16:creationId xmlns:a16="http://schemas.microsoft.com/office/drawing/2014/main" id="{85D6CA6F-841E-A4AF-C70D-5655B22BE6B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Tree>
    <p:custDataLst>
      <p:tags r:id="rId9"/>
    </p:custDataLst>
  </p:cSld>
  <p:clrMap bg1="lt1" tx1="dk1" bg2="lt2" tx2="dk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9" r:id="rId5"/>
    <p:sldLayoutId id="2147483672" r:id="rId6"/>
    <p:sldLayoutId id="2147483687" r:id="rId7"/>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xml"/><Relationship Id="rId7"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6.png"/><Relationship Id="rId4" Type="http://schemas.openxmlformats.org/officeDocument/2006/relationships/tags" Target="../tags/tag13.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video" Target="https://www.youtube.com/embed/BThDgpexNeU?feature=oembed" TargetMode="Externa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1.jpeg"/><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19.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8.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notesSlide" Target="../notesSlides/notesSlide12.xml"/><Relationship Id="rId5" Type="http://schemas.openxmlformats.org/officeDocument/2006/relationships/tags" Target="../tags/tag94.xml"/><Relationship Id="rId10" Type="http://schemas.openxmlformats.org/officeDocument/2006/relationships/slideLayout" Target="../slideLayouts/slideLayout6.xml"/><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image" Target="../media/image22.png"/><Relationship Id="rId3" Type="http://schemas.openxmlformats.org/officeDocument/2006/relationships/tags" Target="../tags/tag101.xml"/><Relationship Id="rId21" Type="http://schemas.openxmlformats.org/officeDocument/2006/relationships/tags" Target="../tags/tag119.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notesSlide" Target="../notesSlides/notesSlide13.xml"/><Relationship Id="rId2" Type="http://schemas.openxmlformats.org/officeDocument/2006/relationships/tags" Target="../tags/tag100.xml"/><Relationship Id="rId16" Type="http://schemas.openxmlformats.org/officeDocument/2006/relationships/tags" Target="../tags/tag114.xml"/><Relationship Id="rId20" Type="http://schemas.openxmlformats.org/officeDocument/2006/relationships/tags" Target="../tags/tag118.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24" Type="http://schemas.openxmlformats.org/officeDocument/2006/relationships/slideLayout" Target="../slideLayouts/slideLayout6.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10" Type="http://schemas.openxmlformats.org/officeDocument/2006/relationships/tags" Target="../tags/tag108.xml"/><Relationship Id="rId19" Type="http://schemas.openxmlformats.org/officeDocument/2006/relationships/tags" Target="../tags/tag117.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6.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8.png"/><Relationship Id="rId5" Type="http://schemas.openxmlformats.org/officeDocument/2006/relationships/tags" Target="../tags/tag126.xml"/><Relationship Id="rId10" Type="http://schemas.openxmlformats.org/officeDocument/2006/relationships/image" Target="../media/image10.png"/><Relationship Id="rId4" Type="http://schemas.openxmlformats.org/officeDocument/2006/relationships/tags" Target="../tags/tag125.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23.jpe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notesSlide" Target="../notesSlides/notesSlide1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slideLayout" Target="../slideLayouts/slideLayout3.xml"/><Relationship Id="rId5" Type="http://schemas.openxmlformats.org/officeDocument/2006/relationships/tags" Target="../tags/tag133.xml"/><Relationship Id="rId15" Type="http://schemas.openxmlformats.org/officeDocument/2006/relationships/image" Target="../media/image3.png"/><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5.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24.jpeg"/><Relationship Id="rId5" Type="http://schemas.openxmlformats.org/officeDocument/2006/relationships/tags" Target="../tags/tag143.xml"/><Relationship Id="rId10" Type="http://schemas.openxmlformats.org/officeDocument/2006/relationships/notesSlide" Target="../notesSlides/notesSlide16.xml"/><Relationship Id="rId4" Type="http://schemas.openxmlformats.org/officeDocument/2006/relationships/tags" Target="../tags/tag142.xml"/><Relationship Id="rId9"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 Target="slide6.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 Target="slide9.xml"/><Relationship Id="rId2" Type="http://schemas.openxmlformats.org/officeDocument/2006/relationships/tags" Target="../tags/tag17.xml"/><Relationship Id="rId16" Type="http://schemas.openxmlformats.org/officeDocument/2006/relationships/notesSlide" Target="../notesSlides/notesSlide2.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slideLayout" Target="../slideLayouts/slideLayout5.xml"/><Relationship Id="rId10" Type="http://schemas.openxmlformats.org/officeDocument/2006/relationships/tags" Target="../tags/tag25.xml"/><Relationship Id="rId19" Type="http://schemas.openxmlformats.org/officeDocument/2006/relationships/image" Target="../media/image9.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8.png"/><Relationship Id="rId5" Type="http://schemas.openxmlformats.org/officeDocument/2006/relationships/tags" Target="../tags/tag34.xml"/><Relationship Id="rId10" Type="http://schemas.openxmlformats.org/officeDocument/2006/relationships/image" Target="../media/image10.png"/><Relationship Id="rId4" Type="http://schemas.openxmlformats.org/officeDocument/2006/relationships/tags" Target="../tags/tag3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video" Target="https://www.youtube.com/embed/XPPhsHATXTQ?feature=oembed"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slideLayout" Target="../slideLayouts/slideLayout3.xml"/><Relationship Id="rId18" Type="http://schemas.openxmlformats.org/officeDocument/2006/relationships/image" Target="../media/image15.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image" Target="../media/image14.png"/><Relationship Id="rId2" Type="http://schemas.openxmlformats.org/officeDocument/2006/relationships/tags" Target="../tags/tag40.xml"/><Relationship Id="rId16" Type="http://schemas.openxmlformats.org/officeDocument/2006/relationships/image" Target="../media/image13.jpe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2.jpeg"/><Relationship Id="rId10" Type="http://schemas.openxmlformats.org/officeDocument/2006/relationships/tags" Target="../tags/tag48.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7.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6.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6.xml"/><Relationship Id="rId5" Type="http://schemas.openxmlformats.org/officeDocument/2006/relationships/tags" Target="../tags/tag55.xml"/><Relationship Id="rId10" Type="http://schemas.openxmlformats.org/officeDocument/2006/relationships/slideLayout" Target="../slideLayouts/slideLayout4.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6.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8.png"/><Relationship Id="rId5" Type="http://schemas.openxmlformats.org/officeDocument/2006/relationships/tags" Target="../tags/tag64.xml"/><Relationship Id="rId10" Type="http://schemas.openxmlformats.org/officeDocument/2006/relationships/image" Target="../media/image10.png"/><Relationship Id="rId4" Type="http://schemas.openxmlformats.org/officeDocument/2006/relationships/tags" Target="../tags/tag63.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8.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6.xml"/><Relationship Id="rId2" Type="http://schemas.openxmlformats.org/officeDocument/2006/relationships/tags" Target="../tags/tag68.xml"/><Relationship Id="rId16" Type="http://schemas.openxmlformats.org/officeDocument/2006/relationships/image" Target="../media/image20.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9.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image" Target="../media/image6.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8.png"/><Relationship Id="rId5" Type="http://schemas.openxmlformats.org/officeDocument/2006/relationships/tags" Target="../tags/tag82.xml"/><Relationship Id="rId10" Type="http://schemas.openxmlformats.org/officeDocument/2006/relationships/image" Target="../media/image10.png"/><Relationship Id="rId4" Type="http://schemas.openxmlformats.org/officeDocument/2006/relationships/tags" Target="../tags/tag8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custDataLst>
              <p:tags r:id="rId2"/>
            </p:custDataLst>
          </p:nvPr>
        </p:nvSpPr>
        <p:spPr>
          <a:xfrm>
            <a:off x="1980054" y="1179456"/>
            <a:ext cx="5067014" cy="165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b="1" i="0" u="none" baseline="0" dirty="0"/>
              <a:t>Pourquoi choisir le Nouveau-Brunswick?</a:t>
            </a:r>
            <a:endParaRPr sz="3600" dirty="0">
              <a:solidFill>
                <a:schemeClr val="accent2"/>
              </a:solidFill>
            </a:endParaRPr>
          </a:p>
        </p:txBody>
      </p:sp>
      <p:sp>
        <p:nvSpPr>
          <p:cNvPr id="309" name="Google Shape;309;p47"/>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0" i="0" u="none" baseline="0"/>
              <a:t>Explorer les possibilités</a:t>
            </a:r>
            <a:endParaRPr b="0" dirty="0"/>
          </a:p>
        </p:txBody>
      </p:sp>
      <p:sp>
        <p:nvSpPr>
          <p:cNvPr id="312" name="Google Shape;312;p47"/>
          <p:cNvSpPr/>
          <p:nvPr>
            <p:custDataLst>
              <p:tags r:id="rId4"/>
            </p:custDataLst>
          </p:nvPr>
        </p:nvSpPr>
        <p:spPr>
          <a:xfrm>
            <a:off x="1889888" y="4310899"/>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txBody>
          <a:bodyPr/>
          <a:lstStyle/>
          <a:p>
            <a:endParaRPr lang="fr-ca"/>
          </a:p>
        </p:txBody>
      </p:sp>
      <p:pic>
        <p:nvPicPr>
          <p:cNvPr id="313" name="Google Shape;313;p47"/>
          <p:cNvPicPr preferRelativeResize="0"/>
          <p:nvPr>
            <p:custDataLst>
              <p:tags r:id="rId5"/>
            </p:custDataLst>
          </p:nvPr>
        </p:nvPicPr>
        <p:blipFill rotWithShape="1">
          <a:blip r:embed="rId9" cstate="screen">
            <a:alphaModFix/>
            <a:extLst>
              <a:ext uri="{28A0092B-C50C-407E-A947-70E740481C1C}">
                <a14:useLocalDpi xmlns:a14="http://schemas.microsoft.com/office/drawing/2010/main"/>
              </a:ext>
            </a:extLst>
          </a:blip>
          <a:srcRect/>
          <a:stretch/>
        </p:blipFill>
        <p:spPr>
          <a:xfrm>
            <a:off x="6653475" y="2024280"/>
            <a:ext cx="2036850" cy="810276"/>
          </a:xfrm>
          <a:prstGeom prst="rect">
            <a:avLst/>
          </a:prstGeom>
          <a:noFill/>
          <a:ln>
            <a:noFill/>
          </a:ln>
        </p:spPr>
      </p:pic>
      <p:pic>
        <p:nvPicPr>
          <p:cNvPr id="314" name="Google Shape;314;p47"/>
          <p:cNvPicPr preferRelativeResize="0"/>
          <p:nvPr>
            <p:custDataLst>
              <p:tags r:id="rId6"/>
            </p:custDataLst>
          </p:nvPr>
        </p:nvPicPr>
        <p:blipFill rotWithShape="1">
          <a:blip r:embed="rId10" cstate="screen">
            <a:alphaModFix/>
            <a:duotone>
              <a:prstClr val="black"/>
              <a:schemeClr val="accent1">
                <a:tint val="45000"/>
                <a:satMod val="400000"/>
              </a:schemeClr>
            </a:duotone>
            <a:extLst>
              <a:ext uri="{28A0092B-C50C-407E-A947-70E740481C1C}">
                <a14:useLocalDpi xmlns:a14="http://schemas.microsoft.com/office/drawing/2010/main"/>
              </a:ext>
            </a:extLst>
          </a:blip>
          <a:srcRect t="16734" r="8892" b="18300"/>
          <a:stretch/>
        </p:blipFill>
        <p:spPr>
          <a:xfrm>
            <a:off x="6653475" y="1351975"/>
            <a:ext cx="2036850" cy="846042"/>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95000">
        <p:fade/>
      </p:transition>
    </mc:Choice>
    <mc:Fallback xmlns="">
      <p:transition spd="med" advClick="0" advTm="9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L’information sur le marché du travail est partout!</a:t>
            </a:r>
          </a:p>
          <a:p>
            <a:pPr marL="457200" lvl="0" indent="-317500" algn="l" rtl="0">
              <a:spcBef>
                <a:spcPts val="0"/>
              </a:spcBef>
              <a:spcAft>
                <a:spcPts val="1200"/>
              </a:spcAft>
              <a:buSzPts val="1400"/>
              <a:buChar char="●"/>
            </a:pPr>
            <a:r>
              <a:rPr lang="fr-ca" sz="1600" b="0" i="0" u="none" baseline="0" dirty="0"/>
              <a:t>L’IMT peut vous en apprendre beaucoup sur vous-mêmes et l’endroit où vous vivez.</a:t>
            </a:r>
          </a:p>
          <a:p>
            <a:pPr marL="457200" lvl="0" indent="-317500" algn="l" rtl="0">
              <a:spcBef>
                <a:spcPts val="0"/>
              </a:spcBef>
              <a:spcAft>
                <a:spcPts val="1200"/>
              </a:spcAft>
              <a:buSzPts val="1400"/>
              <a:buChar char="●"/>
            </a:pPr>
            <a:r>
              <a:rPr lang="fr-ca" sz="1600" b="0" i="0" u="none" baseline="0" dirty="0"/>
              <a:t>L’IMT peut aussi vous aider à faire des choix de carrière éclairés.</a:t>
            </a:r>
            <a:endParaRPr sz="16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avons appris et découvert</a:t>
            </a:r>
            <a:endParaRPr sz="2400" dirty="0"/>
          </a:p>
        </p:txBody>
      </p:sp>
    </p:spTree>
    <p:custDataLst>
      <p:tags r:id="rId1"/>
    </p:custDataLst>
    <p:extLst>
      <p:ext uri="{BB962C8B-B14F-4D97-AF65-F5344CB8AC3E}">
        <p14:creationId xmlns:p14="http://schemas.microsoft.com/office/powerpoint/2010/main" val="2273486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dirty="0"/>
              <a:t>Quels types de possibilités l’IMT peut-elle nous révéler?</a:t>
            </a:r>
            <a:endParaRPr dirty="0"/>
          </a:p>
        </p:txBody>
      </p:sp>
      <p:pic>
        <p:nvPicPr>
          <p:cNvPr id="2" name="Online Media 1" title="Information sur le marché du travail – Introduction">
            <a:hlinkClick r:id="" action="ppaction://media"/>
            <a:extLst>
              <a:ext uri="{FF2B5EF4-FFF2-40B4-BE49-F238E27FC236}">
                <a16:creationId xmlns:a16="http://schemas.microsoft.com/office/drawing/2014/main" id="{6465AD6A-17B0-A6A0-623F-11C8D4C30684}"/>
              </a:ext>
            </a:extLst>
          </p:cNvPr>
          <p:cNvPicPr>
            <a:picLocks noRot="1" noChangeAspect="1"/>
          </p:cNvPicPr>
          <p:nvPr>
            <a:videoFile r:link="rId3"/>
          </p:nvPr>
        </p:nvPicPr>
        <p:blipFill>
          <a:blip r:embed="rId6"/>
          <a:stretch>
            <a:fillRect/>
          </a:stretch>
        </p:blipFill>
        <p:spPr>
          <a:xfrm>
            <a:off x="1761953" y="1424805"/>
            <a:ext cx="5620094" cy="3175084"/>
          </a:xfrm>
          <a:prstGeom prst="rect">
            <a:avLst/>
          </a:prstGeom>
        </p:spPr>
      </p:pic>
    </p:spTree>
    <p:custDataLst>
      <p:tags r:id="rId1"/>
    </p:custDataLst>
    <p:extLst>
      <p:ext uri="{BB962C8B-B14F-4D97-AF65-F5344CB8AC3E}">
        <p14:creationId xmlns:p14="http://schemas.microsoft.com/office/powerpoint/2010/main" val="4143882181"/>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800" b="1" i="0" u="none" baseline="0"/>
              <a:t>Comment utiliser l’IMT de façon responsable</a:t>
            </a:r>
            <a:endParaRPr sz="1800" dirty="0"/>
          </a:p>
        </p:txBody>
      </p:sp>
      <p:pic>
        <p:nvPicPr>
          <p:cNvPr id="8" name="Google Shape;1361;p101">
            <a:extLst>
              <a:ext uri="{FF2B5EF4-FFF2-40B4-BE49-F238E27FC236}">
                <a16:creationId xmlns:a16="http://schemas.microsoft.com/office/drawing/2014/main" id="{186B1364-7C23-F005-9BA9-51E0B256CCBD}"/>
              </a:ext>
            </a:extLst>
          </p:cNvPr>
          <p:cNvPicPr preferRelativeResize="0"/>
          <p:nvPr>
            <p:custDataLst>
              <p:tags r:id="rId3"/>
            </p:custDataLst>
          </p:nvPr>
        </p:nvPicPr>
        <p:blipFill>
          <a:blip r:embed="rId12" cstate="screen">
            <a:alphaModFix/>
            <a:extLst>
              <a:ext uri="{28A0092B-C50C-407E-A947-70E740481C1C}">
                <a14:useLocalDpi xmlns:a14="http://schemas.microsoft.com/office/drawing/2010/main"/>
              </a:ext>
            </a:extLst>
          </a:blip>
          <a:stretch>
            <a:fillRect/>
          </a:stretch>
        </p:blipFill>
        <p:spPr>
          <a:xfrm>
            <a:off x="1438385" y="1930285"/>
            <a:ext cx="2347576" cy="2342774"/>
          </a:xfrm>
          <a:prstGeom prst="rect">
            <a:avLst/>
          </a:prstGeom>
          <a:noFill/>
          <a:ln>
            <a:noFill/>
          </a:ln>
          <a:effectLst>
            <a:outerShdw blurRad="50800" dist="38100" dir="8100000" algn="tr" rotWithShape="0">
              <a:prstClr val="black">
                <a:alpha val="40000"/>
              </a:prstClr>
            </a:outerShdw>
          </a:effectLst>
        </p:spPr>
      </p:pic>
      <p:pic>
        <p:nvPicPr>
          <p:cNvPr id="9" name="Google Shape;1362;p101">
            <a:extLst>
              <a:ext uri="{FF2B5EF4-FFF2-40B4-BE49-F238E27FC236}">
                <a16:creationId xmlns:a16="http://schemas.microsoft.com/office/drawing/2014/main" id="{9DF1A50C-D310-0BA2-4288-6A7744B77339}"/>
              </a:ext>
            </a:extLst>
          </p:cNvPr>
          <p:cNvPicPr preferRelativeResize="0"/>
          <p:nvPr>
            <p:custDataLst>
              <p:tags r:id="rId4"/>
            </p:custDataLst>
          </p:nvPr>
        </p:nvPicPr>
        <p:blipFill>
          <a:blip r:embed="rId13" cstate="screen">
            <a:alphaModFix/>
            <a:extLst>
              <a:ext uri="{28A0092B-C50C-407E-A947-70E740481C1C}">
                <a14:useLocalDpi xmlns:a14="http://schemas.microsoft.com/office/drawing/2010/main"/>
              </a:ext>
            </a:extLst>
          </a:blip>
          <a:stretch>
            <a:fillRect/>
          </a:stretch>
        </p:blipFill>
        <p:spPr>
          <a:xfrm>
            <a:off x="3652423" y="1928714"/>
            <a:ext cx="2347575" cy="2344345"/>
          </a:xfrm>
          <a:prstGeom prst="rect">
            <a:avLst/>
          </a:prstGeom>
          <a:noFill/>
          <a:ln>
            <a:noFill/>
          </a:ln>
          <a:effectLst>
            <a:outerShdw blurRad="50800" dist="38100" dir="5400000" algn="t" rotWithShape="0">
              <a:prstClr val="black">
                <a:alpha val="40000"/>
              </a:prstClr>
            </a:outerShdw>
          </a:effectLst>
        </p:spPr>
      </p:pic>
      <p:pic>
        <p:nvPicPr>
          <p:cNvPr id="10" name="Google Shape;1363;p101">
            <a:extLst>
              <a:ext uri="{FF2B5EF4-FFF2-40B4-BE49-F238E27FC236}">
                <a16:creationId xmlns:a16="http://schemas.microsoft.com/office/drawing/2014/main" id="{F3C556D8-0255-C59C-0F51-CFAE17BBE12A}"/>
              </a:ext>
            </a:extLst>
          </p:cNvPr>
          <p:cNvPicPr preferRelativeResize="0"/>
          <p:nvPr>
            <p:custDataLst>
              <p:tags r:id="rId5"/>
            </p:custDataLst>
          </p:nvPr>
        </p:nvPicPr>
        <p:blipFill>
          <a:blip r:embed="rId14" cstate="screen">
            <a:alphaModFix/>
            <a:extLst>
              <a:ext uri="{28A0092B-C50C-407E-A947-70E740481C1C}">
                <a14:useLocalDpi xmlns:a14="http://schemas.microsoft.com/office/drawing/2010/main"/>
              </a:ext>
            </a:extLst>
          </a:blip>
          <a:stretch>
            <a:fillRect/>
          </a:stretch>
        </p:blipFill>
        <p:spPr>
          <a:xfrm>
            <a:off x="5866460" y="1928714"/>
            <a:ext cx="2347576" cy="2342774"/>
          </a:xfrm>
          <a:prstGeom prst="rect">
            <a:avLst/>
          </a:prstGeom>
          <a:noFill/>
          <a:ln>
            <a:noFill/>
          </a:ln>
          <a:effectLst>
            <a:outerShdw blurRad="50800" dist="38100" dir="2700000" algn="tl" rotWithShape="0">
              <a:prstClr val="black">
                <a:alpha val="40000"/>
              </a:prstClr>
            </a:outerShdw>
          </a:effectLst>
        </p:spPr>
      </p:pic>
      <p:sp>
        <p:nvSpPr>
          <p:cNvPr id="11" name="Google Shape;376;p53">
            <a:extLst>
              <a:ext uri="{FF2B5EF4-FFF2-40B4-BE49-F238E27FC236}">
                <a16:creationId xmlns:a16="http://schemas.microsoft.com/office/drawing/2014/main" id="{675158F2-B5C1-5A6D-EC0D-6953B626532C}"/>
              </a:ext>
            </a:extLst>
          </p:cNvPr>
          <p:cNvSpPr txBox="1">
            <a:spLocks/>
          </p:cNvSpPr>
          <p:nvPr>
            <p:custDataLst>
              <p:tags r:id="rId6"/>
            </p:custDataLst>
          </p:nvPr>
        </p:nvSpPr>
        <p:spPr>
          <a:xfrm>
            <a:off x="1766205" y="276881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Fiable</a:t>
            </a:r>
          </a:p>
        </p:txBody>
      </p:sp>
      <p:sp>
        <p:nvSpPr>
          <p:cNvPr id="12" name="Google Shape;376;p53">
            <a:extLst>
              <a:ext uri="{FF2B5EF4-FFF2-40B4-BE49-F238E27FC236}">
                <a16:creationId xmlns:a16="http://schemas.microsoft.com/office/drawing/2014/main" id="{D3415A18-827F-421F-2A9C-F7BFBF8007FE}"/>
              </a:ext>
            </a:extLst>
          </p:cNvPr>
          <p:cNvSpPr txBox="1">
            <a:spLocks/>
          </p:cNvSpPr>
          <p:nvPr>
            <p:custDataLst>
              <p:tags r:id="rId7"/>
            </p:custDataLst>
          </p:nvPr>
        </p:nvSpPr>
        <p:spPr>
          <a:xfrm>
            <a:off x="3901438" y="276881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Pertinente</a:t>
            </a:r>
          </a:p>
        </p:txBody>
      </p:sp>
      <p:sp>
        <p:nvSpPr>
          <p:cNvPr id="13" name="Google Shape;376;p53">
            <a:extLst>
              <a:ext uri="{FF2B5EF4-FFF2-40B4-BE49-F238E27FC236}">
                <a16:creationId xmlns:a16="http://schemas.microsoft.com/office/drawing/2014/main" id="{BCCB0350-7095-D9EE-2CCF-2C70BC6427B9}"/>
              </a:ext>
            </a:extLst>
          </p:cNvPr>
          <p:cNvSpPr txBox="1">
            <a:spLocks/>
          </p:cNvSpPr>
          <p:nvPr>
            <p:custDataLst>
              <p:tags r:id="rId8"/>
            </p:custDataLst>
          </p:nvPr>
        </p:nvSpPr>
        <p:spPr>
          <a:xfrm>
            <a:off x="6115475" y="276881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0" i="0" u="none" baseline="0">
                <a:solidFill>
                  <a:schemeClr val="tx1"/>
                </a:solidFill>
              </a:rPr>
              <a:t>Récente</a:t>
            </a:r>
          </a:p>
        </p:txBody>
      </p:sp>
      <p:sp>
        <p:nvSpPr>
          <p:cNvPr id="14" name="Google Shape;376;p53">
            <a:extLst>
              <a:ext uri="{FF2B5EF4-FFF2-40B4-BE49-F238E27FC236}">
                <a16:creationId xmlns:a16="http://schemas.microsoft.com/office/drawing/2014/main" id="{6BE0A58D-90EB-3BB4-A518-4057327364E3}"/>
              </a:ext>
            </a:extLst>
          </p:cNvPr>
          <p:cNvSpPr txBox="1">
            <a:spLocks/>
          </p:cNvSpPr>
          <p:nvPr>
            <p:custDataLst>
              <p:tags r:id="rId9"/>
            </p:custDataLst>
          </p:nvPr>
        </p:nvSpPr>
        <p:spPr>
          <a:xfrm>
            <a:off x="1689623" y="1144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1" i="0" u="none" baseline="0">
                <a:solidFill>
                  <a:schemeClr val="tx1"/>
                </a:solidFill>
              </a:rPr>
              <a:t>Lorsque vous consultez de l’IMT, vous devez vous assurer que l’information est :</a:t>
            </a:r>
          </a:p>
        </p:txBody>
      </p:sp>
    </p:spTree>
    <p:custDataLst>
      <p:tags r:id="rId1"/>
    </p:custDataLst>
    <p:extLst>
      <p:ext uri="{BB962C8B-B14F-4D97-AF65-F5344CB8AC3E}">
        <p14:creationId xmlns:p14="http://schemas.microsoft.com/office/powerpoint/2010/main" val="6620508"/>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p:tgtEl>
                                          <p:spTgt spid="11"/>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800" b="1" i="0" u="none" baseline="0"/>
              <a:t>Emplois disponibles prévus par secteur, de 2023 à 2032</a:t>
            </a:r>
            <a:endParaRPr sz="1800" dirty="0"/>
          </a:p>
        </p:txBody>
      </p:sp>
      <p:pic>
        <p:nvPicPr>
          <p:cNvPr id="7" name="Picture 6">
            <a:extLst>
              <a:ext uri="{FF2B5EF4-FFF2-40B4-BE49-F238E27FC236}">
                <a16:creationId xmlns:a16="http://schemas.microsoft.com/office/drawing/2014/main" id="{876B0DFB-88DB-166D-749D-EE6C8435BF46}"/>
              </a:ext>
            </a:extLst>
          </p:cNvPr>
          <p:cNvPicPr>
            <a:picLocks noChangeAspect="1"/>
          </p:cNvPicPr>
          <p:nvPr>
            <p:custDataLst>
              <p:tags r:id="rId3"/>
            </p:custDataLst>
          </p:nvPr>
        </p:nvPicPr>
        <p:blipFill>
          <a:blip r:embed="rId26" cstate="screen">
            <a:extLst>
              <a:ext uri="{28A0092B-C50C-407E-A947-70E740481C1C}">
                <a14:useLocalDpi xmlns:a14="http://schemas.microsoft.com/office/drawing/2010/main"/>
              </a:ext>
            </a:extLst>
          </a:blip>
          <a:stretch>
            <a:fillRect/>
          </a:stretch>
        </p:blipFill>
        <p:spPr>
          <a:xfrm>
            <a:off x="232755" y="1440672"/>
            <a:ext cx="4339245" cy="2803724"/>
          </a:xfrm>
          <a:prstGeom prst="rect">
            <a:avLst/>
          </a:prstGeom>
          <a:ln>
            <a:noFill/>
          </a:ln>
          <a:effectLst>
            <a:outerShdw blurRad="292100" dist="139700" dir="2700000" algn="tl" rotWithShape="0">
              <a:srgbClr val="333333">
                <a:alpha val="65000"/>
              </a:srgbClr>
            </a:outerShdw>
          </a:effectLst>
        </p:spPr>
      </p:pic>
      <p:graphicFrame>
        <p:nvGraphicFramePr>
          <p:cNvPr id="2" name="Chart 1">
            <a:extLst>
              <a:ext uri="{FF2B5EF4-FFF2-40B4-BE49-F238E27FC236}">
                <a16:creationId xmlns:a16="http://schemas.microsoft.com/office/drawing/2014/main" id="{39F8A58B-0D06-372E-D4E2-E3DAAC22AED7}"/>
              </a:ext>
            </a:extLst>
          </p:cNvPr>
          <p:cNvGraphicFramePr>
            <a:graphicFrameLocks/>
          </p:cNvGraphicFramePr>
          <p:nvPr>
            <p:custDataLst>
              <p:tags r:id="rId4"/>
            </p:custDataLst>
            <p:extLst>
              <p:ext uri="{D42A27DB-BD31-4B8C-83A1-F6EECF244321}">
                <p14:modId xmlns:p14="http://schemas.microsoft.com/office/powerpoint/2010/main" val="540335262"/>
              </p:ext>
            </p:extLst>
          </p:nvPr>
        </p:nvGraphicFramePr>
        <p:xfrm>
          <a:off x="4813068" y="1440672"/>
          <a:ext cx="3887305" cy="2888477"/>
        </p:xfrm>
        <a:graphic>
          <a:graphicData uri="http://schemas.openxmlformats.org/drawingml/2006/chart">
            <c:chart xmlns:c="http://schemas.openxmlformats.org/drawingml/2006/chart" xmlns:r="http://schemas.openxmlformats.org/officeDocument/2006/relationships" r:id="rId27"/>
          </a:graphicData>
        </a:graphic>
      </p:graphicFrame>
      <p:cxnSp>
        <p:nvCxnSpPr>
          <p:cNvPr id="4" name="Straight Connector 3">
            <a:extLst>
              <a:ext uri="{FF2B5EF4-FFF2-40B4-BE49-F238E27FC236}">
                <a16:creationId xmlns:a16="http://schemas.microsoft.com/office/drawing/2014/main" id="{9463F75D-EEC4-966E-4343-CEB7061689C6}"/>
              </a:ext>
            </a:extLst>
          </p:cNvPr>
          <p:cNvCxnSpPr/>
          <p:nvPr>
            <p:custDataLst>
              <p:tags r:id="rId5"/>
            </p:custDataLst>
          </p:nvPr>
        </p:nvCxnSpPr>
        <p:spPr>
          <a:xfrm>
            <a:off x="997528" y="2460564"/>
            <a:ext cx="631310" cy="0"/>
          </a:xfrm>
          <a:prstGeom prst="line">
            <a:avLst/>
          </a:prstGeom>
          <a:ln w="10160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8DF629B-E8D6-35D6-865E-B7E46E5894D2}"/>
              </a:ext>
            </a:extLst>
          </p:cNvPr>
          <p:cNvCxnSpPr>
            <a:cxnSpLocks/>
          </p:cNvCxnSpPr>
          <p:nvPr>
            <p:custDataLst>
              <p:tags r:id="rId6"/>
            </p:custDataLst>
          </p:nvPr>
        </p:nvCxnSpPr>
        <p:spPr>
          <a:xfrm>
            <a:off x="5660967" y="3028600"/>
            <a:ext cx="833587" cy="0"/>
          </a:xfrm>
          <a:prstGeom prst="line">
            <a:avLst/>
          </a:prstGeom>
          <a:ln w="101600">
            <a:solidFill>
              <a:schemeClr val="accent1">
                <a:alpha val="34000"/>
              </a:schemeClr>
            </a:solidFill>
          </a:ln>
        </p:spPr>
        <p:style>
          <a:lnRef idx="1">
            <a:schemeClr val="accent1"/>
          </a:lnRef>
          <a:fillRef idx="0">
            <a:schemeClr val="accent1"/>
          </a:fillRef>
          <a:effectRef idx="0">
            <a:schemeClr val="accent1"/>
          </a:effectRef>
          <a:fontRef idx="minor">
            <a:schemeClr val="tx1"/>
          </a:fontRef>
        </p:style>
      </p:cxnSp>
      <p:sp>
        <p:nvSpPr>
          <p:cNvPr id="9" name="Google Shape;376;p53">
            <a:extLst>
              <a:ext uri="{FF2B5EF4-FFF2-40B4-BE49-F238E27FC236}">
                <a16:creationId xmlns:a16="http://schemas.microsoft.com/office/drawing/2014/main" id="{A4FBB9CC-BB7F-195D-EAE1-F94B59AD0745}"/>
              </a:ext>
            </a:extLst>
          </p:cNvPr>
          <p:cNvSpPr txBox="1">
            <a:spLocks/>
          </p:cNvSpPr>
          <p:nvPr>
            <p:custDataLst>
              <p:tags r:id="rId7"/>
            </p:custDataLst>
          </p:nvPr>
        </p:nvSpPr>
        <p:spPr>
          <a:xfrm>
            <a:off x="1238840" y="992142"/>
            <a:ext cx="258761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1" i="0" u="none" baseline="0" dirty="0">
                <a:solidFill>
                  <a:schemeClr val="tx1"/>
                </a:solidFill>
              </a:rPr>
              <a:t>Colombie-Britannique</a:t>
            </a:r>
          </a:p>
        </p:txBody>
      </p:sp>
      <p:sp>
        <p:nvSpPr>
          <p:cNvPr id="10" name="Google Shape;376;p53">
            <a:extLst>
              <a:ext uri="{FF2B5EF4-FFF2-40B4-BE49-F238E27FC236}">
                <a16:creationId xmlns:a16="http://schemas.microsoft.com/office/drawing/2014/main" id="{9BECBC92-7553-18D2-A344-C9BED085F38B}"/>
              </a:ext>
            </a:extLst>
          </p:cNvPr>
          <p:cNvSpPr txBox="1">
            <a:spLocks/>
          </p:cNvSpPr>
          <p:nvPr>
            <p:custDataLst>
              <p:tags r:id="rId8"/>
            </p:custDataLst>
          </p:nvPr>
        </p:nvSpPr>
        <p:spPr>
          <a:xfrm>
            <a:off x="5655638" y="992142"/>
            <a:ext cx="241503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1" i="0" u="none" baseline="0" dirty="0">
                <a:solidFill>
                  <a:schemeClr val="tx1"/>
                </a:solidFill>
              </a:rPr>
              <a:t>Nouveau-Brunswick</a:t>
            </a:r>
          </a:p>
        </p:txBody>
      </p:sp>
      <p:sp>
        <p:nvSpPr>
          <p:cNvPr id="3" name="TextBox 2">
            <a:extLst>
              <a:ext uri="{FF2B5EF4-FFF2-40B4-BE49-F238E27FC236}">
                <a16:creationId xmlns:a16="http://schemas.microsoft.com/office/drawing/2014/main" id="{9A67E6CE-5E13-0F05-528D-7F892F0BF709}"/>
              </a:ext>
            </a:extLst>
          </p:cNvPr>
          <p:cNvSpPr txBox="1"/>
          <p:nvPr>
            <p:custDataLst>
              <p:tags r:id="rId9"/>
            </p:custDataLst>
          </p:nvPr>
        </p:nvSpPr>
        <p:spPr>
          <a:xfrm>
            <a:off x="4611704" y="1322294"/>
            <a:ext cx="1870051" cy="2357568"/>
          </a:xfrm>
          <a:prstGeom prst="rect">
            <a:avLst/>
          </a:prstGeom>
          <a:solidFill>
            <a:schemeClr val="bg1"/>
          </a:solidFill>
          <a:ln>
            <a:noFill/>
          </a:ln>
        </p:spPr>
        <p:txBody>
          <a:bodyPr wrap="square" rtlCol="0">
            <a:spAutoFit/>
          </a:bodyPr>
          <a:lstStyle/>
          <a:p>
            <a:pPr algn="r" rtl="0">
              <a:lnSpc>
                <a:spcPct val="300000"/>
              </a:lnSpc>
            </a:pPr>
            <a:r>
              <a:rPr lang="fr-ca" sz="500" b="0" i="0" u="none" baseline="0" dirty="0"/>
              <a:t>Soins de santé et assistance sociale</a:t>
            </a:r>
          </a:p>
          <a:p>
            <a:pPr algn="r" rtl="0">
              <a:lnSpc>
                <a:spcPct val="300000"/>
              </a:lnSpc>
            </a:pPr>
            <a:r>
              <a:rPr lang="fr-ca" sz="500" b="0" i="0" u="none" baseline="0" dirty="0"/>
              <a:t>Vente de détail et de gros</a:t>
            </a:r>
          </a:p>
          <a:p>
            <a:pPr algn="r" rtl="0">
              <a:lnSpc>
                <a:spcPct val="300000"/>
              </a:lnSpc>
            </a:pPr>
            <a:r>
              <a:rPr lang="fr-ca" sz="500" b="0" i="0" u="none" baseline="0" dirty="0"/>
              <a:t>Administration publique</a:t>
            </a:r>
          </a:p>
          <a:p>
            <a:pPr algn="r" rtl="0">
              <a:lnSpc>
                <a:spcPct val="300000"/>
              </a:lnSpc>
            </a:pPr>
            <a:r>
              <a:rPr lang="fr-ca" sz="500" b="0" i="0" u="none" baseline="0" dirty="0"/>
              <a:t>Construction</a:t>
            </a:r>
          </a:p>
          <a:p>
            <a:pPr algn="r" rtl="0">
              <a:lnSpc>
                <a:spcPct val="300000"/>
              </a:lnSpc>
            </a:pPr>
            <a:r>
              <a:rPr lang="fr-ca" sz="500" b="0" i="0" u="none" baseline="0" dirty="0"/>
              <a:t>Fabrication</a:t>
            </a:r>
          </a:p>
          <a:p>
            <a:pPr algn="r" rtl="0">
              <a:lnSpc>
                <a:spcPct val="300000"/>
              </a:lnSpc>
            </a:pPr>
            <a:r>
              <a:rPr lang="fr-ca" sz="500" b="0" i="0" u="none" baseline="0" dirty="0"/>
              <a:t>Finances, assurances, services immobiliers et de location</a:t>
            </a:r>
          </a:p>
          <a:p>
            <a:pPr algn="r" rtl="0">
              <a:lnSpc>
                <a:spcPct val="300000"/>
              </a:lnSpc>
            </a:pPr>
            <a:r>
              <a:rPr lang="fr-ca" sz="500" b="0" i="0" u="none" baseline="0" dirty="0"/>
              <a:t>Services professionnels, scientifiques et techniques</a:t>
            </a:r>
          </a:p>
          <a:p>
            <a:pPr algn="r" rtl="0">
              <a:lnSpc>
                <a:spcPct val="300000"/>
              </a:lnSpc>
            </a:pPr>
            <a:r>
              <a:rPr lang="fr-ca" sz="500" b="0" i="0" u="none" baseline="0" dirty="0"/>
              <a:t>Services d’enseignement</a:t>
            </a:r>
          </a:p>
          <a:p>
            <a:pPr algn="r" rtl="0">
              <a:lnSpc>
                <a:spcPct val="300000"/>
              </a:lnSpc>
            </a:pPr>
            <a:r>
              <a:rPr lang="fr-ca" sz="500" b="0" i="0" u="none" baseline="0" dirty="0"/>
              <a:t>Services d’hébergement et de restauration</a:t>
            </a:r>
          </a:p>
          <a:p>
            <a:pPr algn="r" rtl="0">
              <a:lnSpc>
                <a:spcPct val="300000"/>
              </a:lnSpc>
            </a:pPr>
            <a:r>
              <a:rPr lang="fr-ca" sz="500" b="0" i="0" u="none" baseline="0" dirty="0"/>
              <a:t>Transports et entreposage</a:t>
            </a:r>
            <a:endParaRPr lang="fr-ca" sz="500" dirty="0"/>
          </a:p>
        </p:txBody>
      </p:sp>
      <p:sp>
        <p:nvSpPr>
          <p:cNvPr id="6" name="TextBox 5">
            <a:extLst>
              <a:ext uri="{FF2B5EF4-FFF2-40B4-BE49-F238E27FC236}">
                <a16:creationId xmlns:a16="http://schemas.microsoft.com/office/drawing/2014/main" id="{60CA4AFC-7415-8937-07B5-C32CF6CC776E}"/>
              </a:ext>
            </a:extLst>
          </p:cNvPr>
          <p:cNvSpPr txBox="1"/>
          <p:nvPr>
            <p:custDataLst>
              <p:tags r:id="rId10"/>
            </p:custDataLst>
          </p:nvPr>
        </p:nvSpPr>
        <p:spPr>
          <a:xfrm>
            <a:off x="7141775" y="4113705"/>
            <a:ext cx="792193" cy="215444"/>
          </a:xfrm>
          <a:prstGeom prst="rect">
            <a:avLst/>
          </a:prstGeom>
          <a:solidFill>
            <a:schemeClr val="bg1"/>
          </a:solidFill>
          <a:ln>
            <a:noFill/>
          </a:ln>
        </p:spPr>
        <p:txBody>
          <a:bodyPr wrap="square" rtlCol="0">
            <a:spAutoFit/>
          </a:bodyPr>
          <a:lstStyle/>
          <a:p>
            <a:pPr algn="r" rtl="0"/>
            <a:r>
              <a:rPr lang="fr-ca" sz="800" b="1" i="0" u="none" baseline="0" dirty="0">
                <a:solidFill>
                  <a:srgbClr val="00ADCC"/>
                </a:solidFill>
              </a:rPr>
              <a:t>Retraites</a:t>
            </a:r>
            <a:endParaRPr lang="fr-ca" sz="800" b="1" dirty="0">
              <a:solidFill>
                <a:srgbClr val="00ADCC"/>
              </a:solidFill>
            </a:endParaRPr>
          </a:p>
        </p:txBody>
      </p:sp>
      <p:sp>
        <p:nvSpPr>
          <p:cNvPr id="8" name="TextBox 7">
            <a:extLst>
              <a:ext uri="{FF2B5EF4-FFF2-40B4-BE49-F238E27FC236}">
                <a16:creationId xmlns:a16="http://schemas.microsoft.com/office/drawing/2014/main" id="{1F280F61-9920-D0F6-CF56-19C2B9C66BD0}"/>
              </a:ext>
            </a:extLst>
          </p:cNvPr>
          <p:cNvSpPr txBox="1"/>
          <p:nvPr>
            <p:custDataLst>
              <p:tags r:id="rId11"/>
            </p:custDataLst>
          </p:nvPr>
        </p:nvSpPr>
        <p:spPr>
          <a:xfrm>
            <a:off x="5655638" y="4129094"/>
            <a:ext cx="1322678" cy="215444"/>
          </a:xfrm>
          <a:prstGeom prst="rect">
            <a:avLst/>
          </a:prstGeom>
          <a:solidFill>
            <a:schemeClr val="bg1"/>
          </a:solidFill>
          <a:ln>
            <a:noFill/>
          </a:ln>
        </p:spPr>
        <p:txBody>
          <a:bodyPr wrap="square" rtlCol="0">
            <a:spAutoFit/>
          </a:bodyPr>
          <a:lstStyle/>
          <a:p>
            <a:pPr algn="r" rtl="0"/>
            <a:r>
              <a:rPr lang="fr-ca" sz="800" b="1" i="0" u="none" baseline="0" dirty="0">
                <a:solidFill>
                  <a:srgbClr val="005766"/>
                </a:solidFill>
              </a:rPr>
              <a:t>Nouveaux emplois</a:t>
            </a:r>
            <a:endParaRPr lang="fr-ca" sz="800" b="1" dirty="0">
              <a:solidFill>
                <a:srgbClr val="005766"/>
              </a:solidFill>
            </a:endParaRPr>
          </a:p>
        </p:txBody>
      </p:sp>
      <p:sp>
        <p:nvSpPr>
          <p:cNvPr id="11" name="TextBox 10">
            <a:extLst>
              <a:ext uri="{FF2B5EF4-FFF2-40B4-BE49-F238E27FC236}">
                <a16:creationId xmlns:a16="http://schemas.microsoft.com/office/drawing/2014/main" id="{2FC43684-B636-82C1-4521-F9662A0729C8}"/>
              </a:ext>
            </a:extLst>
          </p:cNvPr>
          <p:cNvSpPr txBox="1"/>
          <p:nvPr>
            <p:custDataLst>
              <p:tags r:id="rId12"/>
            </p:custDataLst>
          </p:nvPr>
        </p:nvSpPr>
        <p:spPr>
          <a:xfrm rot="18590361">
            <a:off x="6243386" y="3698264"/>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-5 000</a:t>
            </a:r>
            <a:endParaRPr lang="fr-ca" sz="800" dirty="0">
              <a:solidFill>
                <a:schemeClr val="tx1"/>
              </a:solidFill>
            </a:endParaRPr>
          </a:p>
        </p:txBody>
      </p:sp>
      <p:sp>
        <p:nvSpPr>
          <p:cNvPr id="12" name="TextBox 11">
            <a:extLst>
              <a:ext uri="{FF2B5EF4-FFF2-40B4-BE49-F238E27FC236}">
                <a16:creationId xmlns:a16="http://schemas.microsoft.com/office/drawing/2014/main" id="{6CB6054E-5658-1104-E625-26E484C6355D}"/>
              </a:ext>
            </a:extLst>
          </p:cNvPr>
          <p:cNvSpPr txBox="1"/>
          <p:nvPr>
            <p:custDataLst>
              <p:tags r:id="rId13"/>
            </p:custDataLst>
          </p:nvPr>
        </p:nvSpPr>
        <p:spPr>
          <a:xfrm rot="18590361">
            <a:off x="6455473" y="3719048"/>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0</a:t>
            </a:r>
            <a:endParaRPr lang="fr-ca" sz="800" dirty="0">
              <a:solidFill>
                <a:schemeClr val="tx1"/>
              </a:solidFill>
            </a:endParaRPr>
          </a:p>
        </p:txBody>
      </p:sp>
      <p:sp>
        <p:nvSpPr>
          <p:cNvPr id="13" name="TextBox 12">
            <a:extLst>
              <a:ext uri="{FF2B5EF4-FFF2-40B4-BE49-F238E27FC236}">
                <a16:creationId xmlns:a16="http://schemas.microsoft.com/office/drawing/2014/main" id="{69CF7F02-1144-E0C2-DD24-3304DB49358A}"/>
              </a:ext>
            </a:extLst>
          </p:cNvPr>
          <p:cNvSpPr txBox="1"/>
          <p:nvPr>
            <p:custDataLst>
              <p:tags r:id="rId14"/>
            </p:custDataLst>
          </p:nvPr>
        </p:nvSpPr>
        <p:spPr>
          <a:xfrm rot="18590361">
            <a:off x="6752371" y="3692173"/>
            <a:ext cx="48454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5 000</a:t>
            </a:r>
            <a:endParaRPr lang="fr-ca" sz="800" dirty="0">
              <a:solidFill>
                <a:schemeClr val="tx1"/>
              </a:solidFill>
            </a:endParaRPr>
          </a:p>
        </p:txBody>
      </p:sp>
      <p:sp>
        <p:nvSpPr>
          <p:cNvPr id="14" name="TextBox 13">
            <a:extLst>
              <a:ext uri="{FF2B5EF4-FFF2-40B4-BE49-F238E27FC236}">
                <a16:creationId xmlns:a16="http://schemas.microsoft.com/office/drawing/2014/main" id="{D8EAB577-CA97-2D89-7FD6-99E595F9147E}"/>
              </a:ext>
            </a:extLst>
          </p:cNvPr>
          <p:cNvSpPr txBox="1"/>
          <p:nvPr>
            <p:custDataLst>
              <p:tags r:id="rId15"/>
            </p:custDataLst>
          </p:nvPr>
        </p:nvSpPr>
        <p:spPr>
          <a:xfrm rot="18590361">
            <a:off x="7019754" y="3701611"/>
            <a:ext cx="529962"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10 000</a:t>
            </a:r>
            <a:endParaRPr lang="fr-ca" sz="800" dirty="0">
              <a:solidFill>
                <a:schemeClr val="tx1"/>
              </a:solidFill>
            </a:endParaRPr>
          </a:p>
        </p:txBody>
      </p:sp>
      <p:sp>
        <p:nvSpPr>
          <p:cNvPr id="15" name="TextBox 14">
            <a:extLst>
              <a:ext uri="{FF2B5EF4-FFF2-40B4-BE49-F238E27FC236}">
                <a16:creationId xmlns:a16="http://schemas.microsoft.com/office/drawing/2014/main" id="{E85B56E6-5F4B-E12C-ECC0-709D1E47E194}"/>
              </a:ext>
            </a:extLst>
          </p:cNvPr>
          <p:cNvSpPr txBox="1"/>
          <p:nvPr>
            <p:custDataLst>
              <p:tags r:id="rId16"/>
            </p:custDataLst>
          </p:nvPr>
        </p:nvSpPr>
        <p:spPr>
          <a:xfrm rot="18590361">
            <a:off x="7287591" y="3714182"/>
            <a:ext cx="5172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15 000</a:t>
            </a:r>
            <a:endParaRPr lang="fr-ca" sz="800" dirty="0">
              <a:solidFill>
                <a:schemeClr val="tx1"/>
              </a:solidFill>
            </a:endParaRPr>
          </a:p>
        </p:txBody>
      </p:sp>
      <p:sp>
        <p:nvSpPr>
          <p:cNvPr id="16" name="TextBox 15">
            <a:extLst>
              <a:ext uri="{FF2B5EF4-FFF2-40B4-BE49-F238E27FC236}">
                <a16:creationId xmlns:a16="http://schemas.microsoft.com/office/drawing/2014/main" id="{D0ABDFD6-BED3-A3F7-3809-17609B60BB09}"/>
              </a:ext>
            </a:extLst>
          </p:cNvPr>
          <p:cNvSpPr txBox="1"/>
          <p:nvPr>
            <p:custDataLst>
              <p:tags r:id="rId17"/>
            </p:custDataLst>
          </p:nvPr>
        </p:nvSpPr>
        <p:spPr>
          <a:xfrm rot="18590361">
            <a:off x="7580913" y="3701610"/>
            <a:ext cx="529961" cy="215444"/>
          </a:xfrm>
          <a:prstGeom prst="rect">
            <a:avLst/>
          </a:prstGeom>
          <a:solidFill>
            <a:schemeClr val="bg1"/>
          </a:solidFill>
          <a:ln>
            <a:noFill/>
          </a:ln>
        </p:spPr>
        <p:txBody>
          <a:bodyPr wrap="square" rtlCol="0">
            <a:spAutoFit/>
          </a:bodyPr>
          <a:lstStyle/>
          <a:p>
            <a:pPr algn="r" rtl="0"/>
            <a:r>
              <a:rPr lang="fr-ca" sz="800" b="0" i="0" u="none" baseline="0">
                <a:solidFill>
                  <a:schemeClr val="tx1"/>
                </a:solidFill>
              </a:rPr>
              <a:t>20 000</a:t>
            </a:r>
            <a:endParaRPr lang="fr-ca" sz="800" dirty="0">
              <a:solidFill>
                <a:schemeClr val="tx1"/>
              </a:solidFill>
            </a:endParaRPr>
          </a:p>
        </p:txBody>
      </p:sp>
      <p:sp>
        <p:nvSpPr>
          <p:cNvPr id="17" name="TextBox 16">
            <a:extLst>
              <a:ext uri="{FF2B5EF4-FFF2-40B4-BE49-F238E27FC236}">
                <a16:creationId xmlns:a16="http://schemas.microsoft.com/office/drawing/2014/main" id="{AD5CFE90-5C0B-C0E0-ACBD-7FB2657A72D9}"/>
              </a:ext>
            </a:extLst>
          </p:cNvPr>
          <p:cNvSpPr txBox="1"/>
          <p:nvPr>
            <p:custDataLst>
              <p:tags r:id="rId18"/>
            </p:custDataLst>
          </p:nvPr>
        </p:nvSpPr>
        <p:spPr>
          <a:xfrm rot="18590361">
            <a:off x="7830648" y="3701611"/>
            <a:ext cx="5299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25 000</a:t>
            </a:r>
            <a:endParaRPr lang="fr-ca" sz="800" dirty="0">
              <a:solidFill>
                <a:schemeClr val="tx1"/>
              </a:solidFill>
            </a:endParaRPr>
          </a:p>
        </p:txBody>
      </p:sp>
      <p:sp>
        <p:nvSpPr>
          <p:cNvPr id="18" name="TextBox 17">
            <a:extLst>
              <a:ext uri="{FF2B5EF4-FFF2-40B4-BE49-F238E27FC236}">
                <a16:creationId xmlns:a16="http://schemas.microsoft.com/office/drawing/2014/main" id="{E93BFBA9-F6BB-CA00-1876-EA1B79BFB138}"/>
              </a:ext>
            </a:extLst>
          </p:cNvPr>
          <p:cNvSpPr txBox="1"/>
          <p:nvPr>
            <p:custDataLst>
              <p:tags r:id="rId19"/>
            </p:custDataLst>
          </p:nvPr>
        </p:nvSpPr>
        <p:spPr>
          <a:xfrm rot="18590361">
            <a:off x="8110241" y="3722219"/>
            <a:ext cx="529961" cy="215444"/>
          </a:xfrm>
          <a:prstGeom prst="rect">
            <a:avLst/>
          </a:prstGeom>
          <a:solidFill>
            <a:schemeClr val="bg1"/>
          </a:solidFill>
          <a:ln>
            <a:noFill/>
          </a:ln>
        </p:spPr>
        <p:txBody>
          <a:bodyPr wrap="square" rtlCol="0">
            <a:spAutoFit/>
          </a:bodyPr>
          <a:lstStyle/>
          <a:p>
            <a:pPr algn="r" rtl="0"/>
            <a:r>
              <a:rPr lang="fr-ca" sz="800" b="0" i="0" u="none" baseline="0" dirty="0">
                <a:solidFill>
                  <a:schemeClr val="tx1"/>
                </a:solidFill>
              </a:rPr>
              <a:t>30 000</a:t>
            </a:r>
            <a:endParaRPr lang="fr-ca" sz="800" dirty="0">
              <a:solidFill>
                <a:schemeClr val="tx1"/>
              </a:solidFill>
            </a:endParaRPr>
          </a:p>
        </p:txBody>
      </p:sp>
      <p:sp>
        <p:nvSpPr>
          <p:cNvPr id="19" name="TextBox 18">
            <a:extLst>
              <a:ext uri="{FF2B5EF4-FFF2-40B4-BE49-F238E27FC236}">
                <a16:creationId xmlns:a16="http://schemas.microsoft.com/office/drawing/2014/main" id="{0217F15A-5DBD-CB91-57D3-850B3886DD05}"/>
              </a:ext>
            </a:extLst>
          </p:cNvPr>
          <p:cNvSpPr txBox="1"/>
          <p:nvPr>
            <p:custDataLst>
              <p:tags r:id="rId20"/>
            </p:custDataLst>
          </p:nvPr>
        </p:nvSpPr>
        <p:spPr>
          <a:xfrm>
            <a:off x="247402" y="1585404"/>
            <a:ext cx="1402673" cy="2367186"/>
          </a:xfrm>
          <a:prstGeom prst="rect">
            <a:avLst/>
          </a:prstGeom>
          <a:solidFill>
            <a:schemeClr val="bg1"/>
          </a:solidFill>
          <a:ln>
            <a:noFill/>
          </a:ln>
        </p:spPr>
        <p:txBody>
          <a:bodyPr wrap="square" rtlCol="0">
            <a:spAutoFit/>
          </a:bodyPr>
          <a:lstStyle/>
          <a:p>
            <a:pPr algn="r" rtl="0">
              <a:lnSpc>
                <a:spcPct val="250000"/>
              </a:lnSpc>
            </a:pPr>
            <a:r>
              <a:rPr lang="fr-ca" sz="500" b="0" i="0" u="none" baseline="0" dirty="0">
                <a:solidFill>
                  <a:srgbClr val="2A2C63"/>
                </a:solidFill>
              </a:rPr>
              <a:t>Soins de santé et assistance sociale</a:t>
            </a:r>
          </a:p>
          <a:p>
            <a:pPr algn="r" rtl="0">
              <a:lnSpc>
                <a:spcPct val="250000"/>
              </a:lnSpc>
            </a:pPr>
            <a:r>
              <a:rPr lang="fr-ca" sz="500" b="0" i="0" u="none" baseline="0" dirty="0">
                <a:solidFill>
                  <a:srgbClr val="2A2C63"/>
                </a:solidFill>
              </a:rPr>
              <a:t>Services professionnels, scientifiques et techniques</a:t>
            </a:r>
          </a:p>
          <a:p>
            <a:pPr algn="r" rtl="0">
              <a:lnSpc>
                <a:spcPct val="250000"/>
              </a:lnSpc>
            </a:pPr>
            <a:r>
              <a:rPr lang="fr-ca" sz="500" b="0" i="0" u="none" baseline="0" dirty="0">
                <a:solidFill>
                  <a:srgbClr val="2A2C63"/>
                </a:solidFill>
              </a:rPr>
              <a:t>Commerce de détail</a:t>
            </a:r>
          </a:p>
          <a:p>
            <a:pPr algn="r" rtl="0">
              <a:lnSpc>
                <a:spcPct val="250000"/>
              </a:lnSpc>
            </a:pPr>
            <a:r>
              <a:rPr lang="fr-ca" sz="500" b="0" i="0" u="none" baseline="0" dirty="0">
                <a:solidFill>
                  <a:srgbClr val="2A2C63"/>
                </a:solidFill>
              </a:rPr>
              <a:t>Services d’enseignement</a:t>
            </a:r>
          </a:p>
          <a:p>
            <a:pPr algn="r" rtl="0">
              <a:lnSpc>
                <a:spcPct val="250000"/>
              </a:lnSpc>
            </a:pPr>
            <a:r>
              <a:rPr lang="fr-ca" sz="500" b="0" i="0" u="none" baseline="0" dirty="0">
                <a:solidFill>
                  <a:srgbClr val="2A2C63"/>
                </a:solidFill>
              </a:rPr>
              <a:t>Construction</a:t>
            </a:r>
          </a:p>
          <a:p>
            <a:pPr algn="r" rtl="0">
              <a:lnSpc>
                <a:spcPct val="250000"/>
              </a:lnSpc>
            </a:pPr>
            <a:r>
              <a:rPr lang="fr-ca" sz="500" b="0" i="0" u="none" baseline="0" dirty="0">
                <a:solidFill>
                  <a:srgbClr val="2A2C63"/>
                </a:solidFill>
              </a:rPr>
              <a:t>Services d’hébergement et de restauration</a:t>
            </a:r>
          </a:p>
          <a:p>
            <a:pPr algn="r" rtl="0">
              <a:lnSpc>
                <a:spcPct val="250000"/>
              </a:lnSpc>
            </a:pPr>
            <a:r>
              <a:rPr lang="fr-ca" sz="500" b="0" i="0" u="none" baseline="0" dirty="0">
                <a:solidFill>
                  <a:srgbClr val="2A2C63"/>
                </a:solidFill>
              </a:rPr>
              <a:t>Transports et entreposage</a:t>
            </a:r>
          </a:p>
          <a:p>
            <a:pPr algn="r" rtl="0">
              <a:lnSpc>
                <a:spcPct val="250000"/>
              </a:lnSpc>
            </a:pPr>
            <a:r>
              <a:rPr lang="fr-ca" sz="500" b="0" i="0" u="none" baseline="0" dirty="0">
                <a:solidFill>
                  <a:srgbClr val="2A2C63"/>
                </a:solidFill>
              </a:rPr>
              <a:t>Administration publique</a:t>
            </a:r>
          </a:p>
          <a:p>
            <a:pPr algn="r" rtl="0">
              <a:lnSpc>
                <a:spcPct val="250000"/>
              </a:lnSpc>
            </a:pPr>
            <a:r>
              <a:rPr lang="fr-ca" sz="500" b="0" i="0" u="none" baseline="0" dirty="0">
                <a:solidFill>
                  <a:srgbClr val="2A2C63"/>
                </a:solidFill>
              </a:rPr>
              <a:t>Fabrication</a:t>
            </a:r>
          </a:p>
          <a:p>
            <a:pPr algn="r" rtl="0">
              <a:lnSpc>
                <a:spcPct val="250000"/>
              </a:lnSpc>
            </a:pPr>
            <a:r>
              <a:rPr lang="fr-ca" sz="500" b="0" i="0" u="none" baseline="0" dirty="0">
                <a:solidFill>
                  <a:srgbClr val="2A2C63"/>
                </a:solidFill>
              </a:rPr>
              <a:t>Finances, assurances et services immobiliers</a:t>
            </a:r>
            <a:endParaRPr lang="fr-ca" sz="500" dirty="0">
              <a:solidFill>
                <a:srgbClr val="2A2C63"/>
              </a:solidFill>
            </a:endParaRPr>
          </a:p>
        </p:txBody>
      </p:sp>
      <p:sp>
        <p:nvSpPr>
          <p:cNvPr id="20" name="TextBox 19">
            <a:extLst>
              <a:ext uri="{FF2B5EF4-FFF2-40B4-BE49-F238E27FC236}">
                <a16:creationId xmlns:a16="http://schemas.microsoft.com/office/drawing/2014/main" id="{A38B29DE-C831-9638-1A1F-D5073FADBDEB}"/>
              </a:ext>
            </a:extLst>
          </p:cNvPr>
          <p:cNvSpPr txBox="1"/>
          <p:nvPr>
            <p:custDataLst>
              <p:tags r:id="rId21"/>
            </p:custDataLst>
          </p:nvPr>
        </p:nvSpPr>
        <p:spPr>
          <a:xfrm>
            <a:off x="242559" y="1441398"/>
            <a:ext cx="4205688" cy="222369"/>
          </a:xfrm>
          <a:prstGeom prst="rect">
            <a:avLst/>
          </a:prstGeom>
          <a:solidFill>
            <a:schemeClr val="bg1"/>
          </a:solidFill>
          <a:ln>
            <a:noFill/>
          </a:ln>
        </p:spPr>
        <p:txBody>
          <a:bodyPr wrap="square" rtlCol="0">
            <a:spAutoFit/>
          </a:bodyPr>
          <a:lstStyle/>
          <a:p>
            <a:pPr algn="l" rtl="0">
              <a:lnSpc>
                <a:spcPct val="200000"/>
              </a:lnSpc>
            </a:pPr>
            <a:r>
              <a:rPr lang="fr-ca" sz="500" b="1" i="0" u="none" baseline="0" dirty="0">
                <a:solidFill>
                  <a:srgbClr val="2A2C63"/>
                </a:solidFill>
              </a:rPr>
              <a:t>FIGURE 3-1 | Les 10 principaux secteurs d’activité selon les emplois disponibles prévus (Colombie-Britannique), de 2023 à 2033</a:t>
            </a:r>
            <a:endParaRPr lang="fr-ca" sz="500" b="1" dirty="0">
              <a:solidFill>
                <a:srgbClr val="2A2C63"/>
              </a:solidFill>
            </a:endParaRPr>
          </a:p>
        </p:txBody>
      </p:sp>
      <p:sp>
        <p:nvSpPr>
          <p:cNvPr id="21" name="TextBox 20">
            <a:extLst>
              <a:ext uri="{FF2B5EF4-FFF2-40B4-BE49-F238E27FC236}">
                <a16:creationId xmlns:a16="http://schemas.microsoft.com/office/drawing/2014/main" id="{8385605A-DD4A-39F7-475B-953FC09D004B}"/>
              </a:ext>
            </a:extLst>
          </p:cNvPr>
          <p:cNvSpPr txBox="1"/>
          <p:nvPr>
            <p:custDataLst>
              <p:tags r:id="rId22"/>
            </p:custDataLst>
          </p:nvPr>
        </p:nvSpPr>
        <p:spPr>
          <a:xfrm>
            <a:off x="3164430" y="3992931"/>
            <a:ext cx="812526" cy="169277"/>
          </a:xfrm>
          <a:prstGeom prst="rect">
            <a:avLst/>
          </a:prstGeom>
          <a:solidFill>
            <a:schemeClr val="bg1"/>
          </a:solidFill>
          <a:ln>
            <a:noFill/>
          </a:ln>
        </p:spPr>
        <p:txBody>
          <a:bodyPr wrap="square" rtlCol="0">
            <a:spAutoFit/>
          </a:bodyPr>
          <a:lstStyle/>
          <a:p>
            <a:pPr algn="l" rtl="0"/>
            <a:r>
              <a:rPr lang="fr-ca" sz="500" b="1" i="0" u="none" baseline="0" dirty="0">
                <a:solidFill>
                  <a:srgbClr val="2A2C63"/>
                </a:solidFill>
              </a:rPr>
              <a:t>Remplacements</a:t>
            </a:r>
            <a:endParaRPr lang="fr-ca" sz="500" b="1" dirty="0">
              <a:solidFill>
                <a:srgbClr val="2A2C63"/>
              </a:solidFill>
            </a:endParaRPr>
          </a:p>
        </p:txBody>
      </p:sp>
      <p:sp>
        <p:nvSpPr>
          <p:cNvPr id="22" name="TextBox 21">
            <a:extLst>
              <a:ext uri="{FF2B5EF4-FFF2-40B4-BE49-F238E27FC236}">
                <a16:creationId xmlns:a16="http://schemas.microsoft.com/office/drawing/2014/main" id="{46A7784E-EFAB-A4D6-81AE-79C72FC98D19}"/>
              </a:ext>
            </a:extLst>
          </p:cNvPr>
          <p:cNvSpPr txBox="1"/>
          <p:nvPr>
            <p:custDataLst>
              <p:tags r:id="rId23"/>
            </p:custDataLst>
          </p:nvPr>
        </p:nvSpPr>
        <p:spPr>
          <a:xfrm>
            <a:off x="2553293" y="3992930"/>
            <a:ext cx="537718" cy="169277"/>
          </a:xfrm>
          <a:prstGeom prst="rect">
            <a:avLst/>
          </a:prstGeom>
          <a:solidFill>
            <a:schemeClr val="bg1"/>
          </a:solidFill>
          <a:ln>
            <a:noFill/>
          </a:ln>
        </p:spPr>
        <p:txBody>
          <a:bodyPr wrap="square" rtlCol="0">
            <a:spAutoFit/>
          </a:bodyPr>
          <a:lstStyle/>
          <a:p>
            <a:pPr algn="l" rtl="0"/>
            <a:r>
              <a:rPr lang="fr-ca" sz="500" b="1" i="0" u="none" baseline="0" dirty="0">
                <a:solidFill>
                  <a:srgbClr val="2A2C63"/>
                </a:solidFill>
              </a:rPr>
              <a:t>Nouveaux emplois</a:t>
            </a:r>
            <a:endParaRPr lang="fr-ca" sz="500" b="1" dirty="0">
              <a:solidFill>
                <a:srgbClr val="2A2C63"/>
              </a:solidFill>
            </a:endParaRPr>
          </a:p>
        </p:txBody>
      </p:sp>
    </p:spTree>
    <p:custDataLst>
      <p:tags r:id="rId1"/>
    </p:custDataLst>
    <p:extLst>
      <p:ext uri="{BB962C8B-B14F-4D97-AF65-F5344CB8AC3E}">
        <p14:creationId xmlns:p14="http://schemas.microsoft.com/office/powerpoint/2010/main" val="4158988484"/>
      </p:ext>
    </p:extLst>
  </p:cSld>
  <p:clrMapOvr>
    <a:masterClrMapping/>
  </p:clrMapOvr>
  <p:transition spd="slow" advTm="13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p:tgtEl>
                                          <p:spTgt spid="9"/>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ÉLABORER</a:t>
            </a:r>
            <a:endParaRPr/>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04</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2747203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5" name="Google Shape;355;p51" descr="Students using laptop in a classroom">
            <a:extLst>
              <a:ext uri="{FF2B5EF4-FFF2-40B4-BE49-F238E27FC236}">
                <a16:creationId xmlns:a16="http://schemas.microsoft.com/office/drawing/2014/main" id="{F0DB2772-7BB0-8F17-31E4-BCB7B67F0A5D}"/>
              </a:ext>
            </a:extLst>
          </p:cNvPr>
          <p:cNvPicPr preferRelativeResize="0"/>
          <p:nvPr>
            <p:custDataLst>
              <p:tags r:id="rId2"/>
            </p:custDataLst>
          </p:nvPr>
        </p:nvPicPr>
        <p:blipFill>
          <a:blip r:embed="rId13" cstate="screen">
            <a:extLst>
              <a:ext uri="{28A0092B-C50C-407E-A947-70E740481C1C}">
                <a14:useLocalDpi xmlns:a14="http://schemas.microsoft.com/office/drawing/2010/main"/>
              </a:ext>
            </a:extLst>
          </a:blip>
          <a:srcRect/>
          <a:stretch/>
        </p:blipFill>
        <p:spPr>
          <a:xfrm rot="473094">
            <a:off x="5234689" y="2591006"/>
            <a:ext cx="1844901" cy="1699400"/>
          </a:xfrm>
          <a:prstGeom prst="rect">
            <a:avLst/>
          </a:prstGeom>
          <a:noFill/>
          <a:ln>
            <a:noFill/>
          </a:ln>
          <a:effectLst>
            <a:outerShdw blurRad="57150" dist="19050" dir="5400000" algn="bl" rotWithShape="0">
              <a:srgbClr val="000000">
                <a:alpha val="50000"/>
              </a:srgbClr>
            </a:outerShdw>
          </a:effectLst>
        </p:spPr>
      </p:pic>
      <p:sp>
        <p:nvSpPr>
          <p:cNvPr id="10" name="Rectangle 9">
            <a:extLst>
              <a:ext uri="{FF2B5EF4-FFF2-40B4-BE49-F238E27FC236}">
                <a16:creationId xmlns:a16="http://schemas.microsoft.com/office/drawing/2014/main" id="{E1F5CF89-1DB5-2338-59E8-F585AA178408}"/>
              </a:ext>
            </a:extLst>
          </p:cNvPr>
          <p:cNvSpPr/>
          <p:nvPr>
            <p:custDataLst>
              <p:tags r:id="rId3"/>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rtl="0"/>
            <a:endParaRPr lang="fr-ca" sz="2400" dirty="0"/>
          </a:p>
          <a:p>
            <a:pPr algn="ctr" rtl="0"/>
            <a:r>
              <a:rPr lang="fr-ca" sz="2400" b="0" i="0" u="none" baseline="0"/>
              <a:t>Appuyez sur PAUSE et discutez.</a:t>
            </a:r>
          </a:p>
        </p:txBody>
      </p:sp>
      <p:sp>
        <p:nvSpPr>
          <p:cNvPr id="352" name="Google Shape;352;p51"/>
          <p:cNvSpPr txBox="1">
            <a:spLocks noGrp="1"/>
          </p:cNvSpPr>
          <p:nvPr>
            <p:ph type="body" idx="1"/>
            <p:custDataLst>
              <p:tags r:id="rId4"/>
            </p:custDataLst>
          </p:nvPr>
        </p:nvSpPr>
        <p:spPr>
          <a:xfrm>
            <a:off x="899145" y="1877793"/>
            <a:ext cx="2901600" cy="177855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b="0" i="0" u="none" baseline="0" dirty="0"/>
              <a:t>En petits groupes, consultez l’IMT dans une autre province pour l’emploi que vous venez d’explorer. </a:t>
            </a:r>
          </a:p>
        </p:txBody>
      </p:sp>
      <p:sp>
        <p:nvSpPr>
          <p:cNvPr id="353" name="Google Shape;353;p51"/>
          <p:cNvSpPr txBox="1">
            <a:spLocks noGrp="1"/>
          </p:cNvSpPr>
          <p:nvPr>
            <p:ph type="title"/>
            <p:custDataLst>
              <p:tags r:id="rId5"/>
            </p:custDataLst>
          </p:nvPr>
        </p:nvSpPr>
        <p:spPr>
          <a:xfrm>
            <a:off x="1002324" y="711181"/>
            <a:ext cx="241612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qui est offert ailleurs</a:t>
            </a:r>
            <a:endParaRPr sz="2400" dirty="0"/>
          </a:p>
        </p:txBody>
      </p:sp>
      <p:pic>
        <p:nvPicPr>
          <p:cNvPr id="354" name="Google Shape;354;p51"/>
          <p:cNvPicPr preferRelativeResize="0"/>
          <p:nvPr>
            <p:custDataLst>
              <p:tags r:id="rId6"/>
            </p:custDataLst>
          </p:nvPr>
        </p:nvPicPr>
        <p:blipFill>
          <a:blip r:embed="rId14"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89496" y="1462731"/>
            <a:ext cx="1918825" cy="216200"/>
          </a:xfrm>
          <a:prstGeom prst="rect">
            <a:avLst/>
          </a:prstGeom>
          <a:noFill/>
          <a:ln>
            <a:noFill/>
          </a:ln>
        </p:spPr>
      </p:pic>
      <p:sp>
        <p:nvSpPr>
          <p:cNvPr id="356" name="Google Shape;356;p51"/>
          <p:cNvSpPr/>
          <p:nvPr>
            <p:custDataLst>
              <p:tags r:id="rId7"/>
            </p:custDataLst>
          </p:nvPr>
        </p:nvSpPr>
        <p:spPr>
          <a:xfrm rot="-391042">
            <a:off x="4881342" y="2331271"/>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Rectangle 14">
            <a:extLst>
              <a:ext uri="{FF2B5EF4-FFF2-40B4-BE49-F238E27FC236}">
                <a16:creationId xmlns:a16="http://schemas.microsoft.com/office/drawing/2014/main" id="{C8338583-50AD-789A-A55C-7AE9AA093C27}"/>
              </a:ext>
            </a:extLst>
          </p:cNvPr>
          <p:cNvSpPr/>
          <p:nvPr>
            <p:custDataLst>
              <p:tags r:id="rId8"/>
            </p:custDataLst>
          </p:nvPr>
        </p:nvSpPr>
        <p:spPr>
          <a:xfrm>
            <a:off x="0" y="3946030"/>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pic>
        <p:nvPicPr>
          <p:cNvPr id="2" name="Google Shape;633;p66">
            <a:extLst>
              <a:ext uri="{FF2B5EF4-FFF2-40B4-BE49-F238E27FC236}">
                <a16:creationId xmlns:a16="http://schemas.microsoft.com/office/drawing/2014/main" id="{D0261511-3DF1-5A71-0E14-A851C26D4A39}"/>
              </a:ext>
            </a:extLst>
          </p:cNvPr>
          <p:cNvPicPr preferRelativeResize="0"/>
          <p:nvPr>
            <p:custDataLst>
              <p:tags r:id="rId9"/>
            </p:custDataLst>
          </p:nvPr>
        </p:nvPicPr>
        <p:blipFill>
          <a:blip r:embed="rId15" cstate="screen">
            <a:alphaModFix/>
            <a:extLst>
              <a:ext uri="{28A0092B-C50C-407E-A947-70E740481C1C}">
                <a14:useLocalDpi xmlns:a14="http://schemas.microsoft.com/office/drawing/2010/main"/>
              </a:ext>
            </a:extLst>
          </a:blip>
          <a:stretch>
            <a:fillRect/>
          </a:stretch>
        </p:blipFill>
        <p:spPr>
          <a:xfrm rot="20904535">
            <a:off x="6026200" y="217379"/>
            <a:ext cx="2422917" cy="2553270"/>
          </a:xfrm>
          <a:prstGeom prst="rect">
            <a:avLst/>
          </a:prstGeom>
          <a:noFill/>
          <a:ln>
            <a:noFill/>
          </a:ln>
          <a:effectLst>
            <a:outerShdw blurRad="100013" dist="47625" dir="1800000" algn="bl" rotWithShape="0">
              <a:srgbClr val="000000">
                <a:alpha val="44000"/>
              </a:srgbClr>
            </a:outerShdw>
          </a:effectLst>
        </p:spPr>
      </p:pic>
      <p:sp>
        <p:nvSpPr>
          <p:cNvPr id="4" name="TextBox 3">
            <a:extLst>
              <a:ext uri="{FF2B5EF4-FFF2-40B4-BE49-F238E27FC236}">
                <a16:creationId xmlns:a16="http://schemas.microsoft.com/office/drawing/2014/main" id="{106A35F7-F051-060F-EBE7-5832F25AA410}"/>
              </a:ext>
            </a:extLst>
          </p:cNvPr>
          <p:cNvSpPr txBox="1"/>
          <p:nvPr>
            <p:custDataLst>
              <p:tags r:id="rId10"/>
            </p:custDataLst>
          </p:nvPr>
        </p:nvSpPr>
        <p:spPr>
          <a:xfrm rot="20818338">
            <a:off x="6187190" y="1362967"/>
            <a:ext cx="2238967" cy="93871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600"/>
              </a:spcAft>
              <a:buClr>
                <a:srgbClr val="000000"/>
              </a:buClr>
              <a:buSzTx/>
              <a:buFont typeface="Roboto Mono Medium"/>
              <a:buNone/>
              <a:tabLst/>
              <a:defRPr/>
            </a:pPr>
            <a:r>
              <a:rPr kumimoji="0" lang="fr-ca" sz="1100" b="0" i="0" u="none" strike="noStrike" kern="0" cap="none" spc="0" normalizeH="0" baseline="0" dirty="0">
                <a:ln>
                  <a:noFill/>
                </a:ln>
                <a:solidFill>
                  <a:srgbClr val="000000"/>
                </a:solidFill>
                <a:effectLst/>
                <a:uLnTx/>
                <a:uFillTx/>
                <a:latin typeface="Arial"/>
                <a:ea typeface="Arial"/>
                <a:cs typeface="Arial"/>
                <a:sym typeface="Arial"/>
              </a:rPr>
              <a:t>Pendant que vous remplissez la feuille de travail, essayez de repérer des possibilités d’emploi qui pourraient se transformer en solution à l’enjeu de John.</a:t>
            </a:r>
          </a:p>
        </p:txBody>
      </p:sp>
    </p:spTree>
    <p:custDataLst>
      <p:tags r:id="rId1"/>
    </p:custDataLst>
  </p:cSld>
  <p:clrMapOvr>
    <a:masterClrMapping/>
  </p:clrMapOvr>
  <p:transition spd="slow" advTm="50586">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ppt_x"/>
                                          </p:val>
                                        </p:tav>
                                        <p:tav tm="100000">
                                          <p:val>
                                            <p:strVal val="#ppt_x"/>
                                          </p:val>
                                        </p:tav>
                                      </p:tavLst>
                                    </p:anim>
                                    <p:anim calcmode="lin" valueType="num">
                                      <p:cBhvr additive="base">
                                        <p:cTn id="2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7" name="Google Shape;407;p55"/>
          <p:cNvSpPr txBox="1">
            <a:spLocks noGrp="1"/>
          </p:cNvSpPr>
          <p:nvPr>
            <p:ph type="body" idx="2"/>
            <p:custDataLst>
              <p:tags r:id="rId2"/>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t>Qu’avez-vous remarqué?</a:t>
            </a:r>
          </a:p>
          <a:p>
            <a:pPr marL="457200" lvl="0" indent="-317500" algn="l" rtl="0">
              <a:spcBef>
                <a:spcPts val="0"/>
              </a:spcBef>
              <a:spcAft>
                <a:spcPts val="1200"/>
              </a:spcAft>
              <a:buSzPts val="1400"/>
              <a:buChar char="●"/>
            </a:pPr>
            <a:r>
              <a:rPr lang="fr-ca" sz="1600" b="0" i="0" u="none" baseline="0" dirty="0"/>
              <a:t>Qu’est-ce qui est offert ailleurs et qui cadrait mieux avec vos objectifs de carrière ou ceux d’un membre de votre groupe?</a:t>
            </a:r>
          </a:p>
          <a:p>
            <a:pPr marL="457200" lvl="0" indent="-317500" algn="l" rtl="0">
              <a:spcBef>
                <a:spcPts val="0"/>
              </a:spcBef>
              <a:spcAft>
                <a:spcPts val="1200"/>
              </a:spcAft>
              <a:buSzPts val="1400"/>
              <a:buChar char="●"/>
            </a:pPr>
            <a:r>
              <a:rPr lang="fr-ca" sz="1600" b="0" i="0" u="none" baseline="0" dirty="0"/>
              <a:t>Est-ce qu’EPFT, un organisme communautaire, une entreprise ou vous-même avez une solution à l’enjeu de John?</a:t>
            </a:r>
            <a:endParaRPr sz="1600" dirty="0"/>
          </a:p>
        </p:txBody>
      </p:sp>
      <p:sp>
        <p:nvSpPr>
          <p:cNvPr id="408" name="Google Shape;408;p55"/>
          <p:cNvSpPr txBox="1">
            <a:spLocks noGrp="1"/>
          </p:cNvSpPr>
          <p:nvPr>
            <p:ph type="title"/>
            <p:custDataLst>
              <p:tags r:id="rId3"/>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avons appris et découvert</a:t>
            </a:r>
            <a:endParaRPr sz="2400" dirty="0"/>
          </a:p>
        </p:txBody>
      </p:sp>
      <p:pic>
        <p:nvPicPr>
          <p:cNvPr id="409" name="Google Shape;409;p55" descr="Person smoothening furniture"/>
          <p:cNvPicPr preferRelativeResize="0"/>
          <p:nvPr>
            <p:custDataLst>
              <p:tags r:id="rId4"/>
            </p:custDataLst>
          </p:nvPr>
        </p:nvPicPr>
        <p:blipFill>
          <a:blip r:embed="rId11" cstate="screen">
            <a:extLst>
              <a:ext uri="{28A0092B-C50C-407E-A947-70E740481C1C}">
                <a14:useLocalDpi xmlns:a14="http://schemas.microsoft.com/office/drawing/2010/main"/>
              </a:ext>
            </a:extLst>
          </a:blip>
          <a:srcRect/>
          <a:stretch/>
        </p:blipFill>
        <p:spPr>
          <a:xfrm rot="-426463">
            <a:off x="1018535" y="1567364"/>
            <a:ext cx="2580912" cy="1720607"/>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5"/>
            </p:custDataLst>
          </p:nvPr>
        </p:nvSpPr>
        <p:spPr>
          <a:xfrm rot="-2700000">
            <a:off x="697613" y="1738026"/>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11" name="Google Shape;411;p55"/>
          <p:cNvSpPr/>
          <p:nvPr>
            <p:custDataLst>
              <p:tags r:id="rId6"/>
            </p:custDataLst>
          </p:nvPr>
        </p:nvSpPr>
        <p:spPr>
          <a:xfrm rot="-2700000">
            <a:off x="3252821" y="2906868"/>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2" cstate="screen">
            <a:alphaModFix amt="80000"/>
            <a:extLst>
              <a:ext uri="{28A0092B-C50C-407E-A947-70E740481C1C}">
                <a14:useLocalDpi xmlns:a14="http://schemas.microsoft.com/office/drawing/2010/main"/>
              </a:ext>
            </a:extLst>
          </a:blip>
          <a:stretch>
            <a:fillRect/>
          </a:stretch>
        </p:blipFill>
        <p:spPr>
          <a:xfrm rot="3733934">
            <a:off x="2786831" y="3004878"/>
            <a:ext cx="1579416" cy="716443"/>
          </a:xfrm>
          <a:prstGeom prst="rect">
            <a:avLst/>
          </a:prstGeom>
          <a:noFill/>
          <a:ln>
            <a:noFill/>
          </a:ln>
        </p:spPr>
      </p:pic>
      <p:sp>
        <p:nvSpPr>
          <p:cNvPr id="7" name="Subtitle 6">
            <a:extLst>
              <a:ext uri="{FF2B5EF4-FFF2-40B4-BE49-F238E27FC236}">
                <a16:creationId xmlns:a16="http://schemas.microsoft.com/office/drawing/2014/main" id="{EA3187ED-E9B1-4821-7F8D-7516AC850455}"/>
              </a:ext>
            </a:extLst>
          </p:cNvPr>
          <p:cNvSpPr>
            <a:spLocks noGrp="1"/>
          </p:cNvSpPr>
          <p:nvPr>
            <p:ph type="subTitle" idx="1"/>
            <p:custDataLst>
              <p:tags r:id="rId8"/>
            </p:custDataLst>
          </p:nvPr>
        </p:nvSpPr>
        <p:spPr/>
        <p:txBody>
          <a:bodyPr/>
          <a:lstStyle/>
          <a:p>
            <a:endParaRPr lang="fr-ca"/>
          </a:p>
        </p:txBody>
      </p:sp>
    </p:spTree>
    <p:custDataLst>
      <p:tags r:id="rId1"/>
    </p:custDataLst>
    <p:extLst>
      <p:ext uri="{BB962C8B-B14F-4D97-AF65-F5344CB8AC3E}">
        <p14:creationId xmlns:p14="http://schemas.microsoft.com/office/powerpoint/2010/main" val="4078937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8;p55">
            <a:extLst>
              <a:ext uri="{FF2B5EF4-FFF2-40B4-BE49-F238E27FC236}">
                <a16:creationId xmlns:a16="http://schemas.microsoft.com/office/drawing/2014/main" id="{0C59D9F2-C4EC-67A8-EE5B-F1BCAF017C02}"/>
              </a:ext>
            </a:extLst>
          </p:cNvPr>
          <p:cNvSpPr txBox="1">
            <a:spLocks/>
          </p:cNvSpPr>
          <p:nvPr>
            <p:custDataLst>
              <p:tags r:id="rId2"/>
            </p:custDataLst>
          </p:nvPr>
        </p:nvSpPr>
        <p:spPr>
          <a:xfrm>
            <a:off x="5398860" y="1999050"/>
            <a:ext cx="309695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rtl="0"/>
            <a:r>
              <a:rPr lang="fr-ca" sz="2800" b="1" i="0" u="none" baseline="0" dirty="0">
                <a:solidFill>
                  <a:schemeClr val="accent2"/>
                </a:solidFill>
                <a:sym typeface="Concert One"/>
              </a:rPr>
              <a:t>Rendez-vous à l’atelier 3!</a:t>
            </a:r>
          </a:p>
        </p:txBody>
      </p:sp>
    </p:spTree>
    <p:custDataLst>
      <p:tags r:id="rId1"/>
    </p:custDataLst>
    <p:extLst>
      <p:ext uri="{BB962C8B-B14F-4D97-AF65-F5344CB8AC3E}">
        <p14:creationId xmlns:p14="http://schemas.microsoft.com/office/powerpoint/2010/main" val="138708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9" name="Google Shape;329;p49"/>
          <p:cNvSpPr txBox="1">
            <a:spLocks noGrp="1"/>
          </p:cNvSpPr>
          <p:nvPr>
            <p:ph type="title"/>
            <p:custDataLst>
              <p:tags r:id="rId2"/>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rPr>
              <a:t>1. S’engager</a:t>
            </a:r>
            <a:endParaRPr dirty="0"/>
          </a:p>
        </p:txBody>
      </p:sp>
      <p:sp>
        <p:nvSpPr>
          <p:cNvPr id="330" name="Google Shape;330;p49"/>
          <p:cNvSpPr txBox="1">
            <a:spLocks noGrp="1"/>
          </p:cNvSpPr>
          <p:nvPr>
            <p:ph type="subTitle" idx="1"/>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400" b="0" i="0" u="none" baseline="0" dirty="0"/>
              <a:t>Pensez à vos propres choix de carrière</a:t>
            </a:r>
            <a:endParaRPr sz="1400" dirty="0"/>
          </a:p>
        </p:txBody>
      </p:sp>
      <p:sp>
        <p:nvSpPr>
          <p:cNvPr id="332" name="Google Shape;332;p49"/>
          <p:cNvSpPr txBox="1">
            <a:spLocks noGrp="1"/>
          </p:cNvSpPr>
          <p:nvPr>
            <p:ph type="subTitle" idx="3"/>
            <p:custDataLst>
              <p:tags r:id="rId4"/>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Explorez les possibilités qui s’offrent à vous sur le marché du travail</a:t>
            </a:r>
            <a:endParaRPr sz="1400" dirty="0"/>
          </a:p>
          <a:p>
            <a:pPr marL="0" lvl="0" indent="0" algn="ctr" rtl="0">
              <a:spcBef>
                <a:spcPts val="0"/>
              </a:spcBef>
              <a:spcAft>
                <a:spcPts val="0"/>
              </a:spcAft>
              <a:buNone/>
            </a:pPr>
            <a:endParaRPr sz="1400" dirty="0"/>
          </a:p>
        </p:txBody>
      </p:sp>
      <p:sp>
        <p:nvSpPr>
          <p:cNvPr id="333" name="Google Shape;333;p49"/>
          <p:cNvSpPr txBox="1">
            <a:spLocks noGrp="1"/>
          </p:cNvSpPr>
          <p:nvPr>
            <p:ph type="title" idx="4"/>
            <p:custDataLst>
              <p:tags r:id="rId5"/>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7" action="ppaction://hlinksldjump">
                  <a:extLst>
                    <a:ext uri="{A12FA001-AC4F-418D-AE19-62706E023703}">
                      <ahyp:hlinkClr xmlns:ahyp="http://schemas.microsoft.com/office/drawing/2018/hyperlinkcolor" val="tx"/>
                    </a:ext>
                  </a:extLst>
                </a:hlinkClick>
              </a:rPr>
              <a:t>3. Expliquer</a:t>
            </a:r>
            <a:endParaRPr/>
          </a:p>
        </p:txBody>
      </p:sp>
      <p:sp>
        <p:nvSpPr>
          <p:cNvPr id="334" name="Google Shape;334;p49"/>
          <p:cNvSpPr txBox="1">
            <a:spLocks noGrp="1"/>
          </p:cNvSpPr>
          <p:nvPr>
            <p:ph type="subTitle" idx="5"/>
            <p:custDataLst>
              <p:tags r:id="rId6"/>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Ensemble, discutez des possibilités (ou de l’absence de possibilités) correspondant à vos choix de carrière</a:t>
            </a:r>
            <a:endParaRPr sz="1400" dirty="0"/>
          </a:p>
          <a:p>
            <a:pPr marL="0" lvl="0" indent="0" algn="ctr" rtl="0">
              <a:spcBef>
                <a:spcPts val="0"/>
              </a:spcBef>
              <a:spcAft>
                <a:spcPts val="0"/>
              </a:spcAft>
              <a:buNone/>
            </a:pPr>
            <a:endParaRPr sz="1400" dirty="0"/>
          </a:p>
        </p:txBody>
      </p:sp>
      <p:sp>
        <p:nvSpPr>
          <p:cNvPr id="335" name="Google Shape;335;p49"/>
          <p:cNvSpPr txBox="1">
            <a:spLocks noGrp="1"/>
          </p:cNvSpPr>
          <p:nvPr>
            <p:ph type="title" idx="6"/>
            <p:custDataLst>
              <p:tags r:id="rId7"/>
            </p:custDataLst>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b="1" i="0" u="none" baseline="0">
                <a:uFill>
                  <a:noFill/>
                </a:uFill>
                <a:hlinkClick r:id="rId18" action="ppaction://hlinksldjump">
                  <a:extLst>
                    <a:ext uri="{A12FA001-AC4F-418D-AE19-62706E023703}">
                      <ahyp:hlinkClr xmlns:ahyp="http://schemas.microsoft.com/office/drawing/2018/hyperlinkcolor" val="tx"/>
                    </a:ext>
                  </a:extLst>
                </a:hlinkClick>
              </a:rPr>
              <a:t>4 Élaborer</a:t>
            </a:r>
            <a:endParaRPr/>
          </a:p>
        </p:txBody>
      </p:sp>
      <p:sp>
        <p:nvSpPr>
          <p:cNvPr id="336" name="Google Shape;336;p49"/>
          <p:cNvSpPr txBox="1">
            <a:spLocks noGrp="1"/>
          </p:cNvSpPr>
          <p:nvPr>
            <p:ph type="subTitle" idx="7"/>
            <p:custDataLst>
              <p:tags r:id="rId8"/>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sz="1400" b="0" i="0" u="none" baseline="0" dirty="0"/>
              <a:t>Utilisez ce que vous avez appris jusqu’à maintenant pour explorer les possibilités à l’extérieur du Nouveau-Brunswick</a:t>
            </a:r>
            <a:endParaRPr sz="1400" dirty="0"/>
          </a:p>
          <a:p>
            <a:pPr marL="0" lvl="0" indent="0" algn="ctr" rtl="0">
              <a:spcBef>
                <a:spcPts val="0"/>
              </a:spcBef>
              <a:spcAft>
                <a:spcPts val="0"/>
              </a:spcAft>
              <a:buNone/>
            </a:pPr>
            <a:endParaRPr sz="1400" dirty="0"/>
          </a:p>
        </p:txBody>
      </p:sp>
      <p:sp>
        <p:nvSpPr>
          <p:cNvPr id="326" name="Google Shape;326;p49"/>
          <p:cNvSpPr txBox="1">
            <a:spLocks noGrp="1"/>
          </p:cNvSpPr>
          <p:nvPr>
            <p:ph type="title" idx="8"/>
            <p:custDataLst>
              <p:tags r:id="rId9"/>
            </p:custDataLst>
          </p:nvPr>
        </p:nvSpPr>
        <p:spPr>
          <a:xfrm>
            <a:off x="489538" y="725806"/>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Ordre du jour</a:t>
            </a:r>
            <a:endParaRPr sz="2400" dirty="0"/>
          </a:p>
        </p:txBody>
      </p:sp>
      <p:pic>
        <p:nvPicPr>
          <p:cNvPr id="337" name="Google Shape;337;p49"/>
          <p:cNvPicPr preferRelativeResize="0"/>
          <p:nvPr>
            <p:custDataLst>
              <p:tags r:id="rId10"/>
            </p:custDataLst>
          </p:nvPr>
        </p:nvPicPr>
        <p:blipFill>
          <a:blip r:embed="rId19" cstate="screen">
            <a:alphaModFix amt="80000"/>
            <a:extLst>
              <a:ext uri="{28A0092B-C50C-407E-A947-70E740481C1C}">
                <a14:useLocalDpi xmlns:a14="http://schemas.microsoft.com/office/drawing/2010/main"/>
              </a:ext>
            </a:extLst>
          </a:blip>
          <a:stretch>
            <a:fillRect/>
          </a:stretch>
        </p:blipFill>
        <p:spPr>
          <a:xfrm rot="-8782544" flipH="1">
            <a:off x="2490549" y="1039473"/>
            <a:ext cx="1124399" cy="510031"/>
          </a:xfrm>
          <a:prstGeom prst="rect">
            <a:avLst/>
          </a:prstGeom>
          <a:noFill/>
          <a:ln>
            <a:noFill/>
          </a:ln>
        </p:spPr>
      </p:pic>
      <p:sp>
        <p:nvSpPr>
          <p:cNvPr id="3" name="Title 2">
            <a:extLst>
              <a:ext uri="{FF2B5EF4-FFF2-40B4-BE49-F238E27FC236}">
                <a16:creationId xmlns:a16="http://schemas.microsoft.com/office/drawing/2014/main" id="{F6D434DD-DA85-8CE0-84A9-68D935FFC983}"/>
              </a:ext>
            </a:extLst>
          </p:cNvPr>
          <p:cNvSpPr>
            <a:spLocks noGrp="1"/>
          </p:cNvSpPr>
          <p:nvPr>
            <p:ph type="title" idx="2"/>
            <p:custDataLst>
              <p:tags r:id="rId11"/>
            </p:custDataLst>
          </p:nvPr>
        </p:nvSpPr>
        <p:spPr/>
        <p:txBody>
          <a:bodyPr/>
          <a:lstStyle/>
          <a:p>
            <a:pPr rtl="0"/>
            <a:r>
              <a:rPr lang="fr-ca" b="1" i="0" u="none" baseline="0"/>
              <a:t>2. Explorer</a:t>
            </a:r>
          </a:p>
        </p:txBody>
      </p:sp>
      <p:sp>
        <p:nvSpPr>
          <p:cNvPr id="4" name="Google Shape;1561;p107">
            <a:extLst>
              <a:ext uri="{FF2B5EF4-FFF2-40B4-BE49-F238E27FC236}">
                <a16:creationId xmlns:a16="http://schemas.microsoft.com/office/drawing/2014/main" id="{4EA754A4-8AB7-176A-7888-24100097B197}"/>
              </a:ext>
            </a:extLst>
          </p:cNvPr>
          <p:cNvSpPr/>
          <p:nvPr>
            <p:custDataLst>
              <p:tags r:id="rId12"/>
            </p:custDataLst>
          </p:nvPr>
        </p:nvSpPr>
        <p:spPr>
          <a:xfrm>
            <a:off x="7934325" y="258550"/>
            <a:ext cx="791625" cy="738981"/>
          </a:xfrm>
          <a:custGeom>
            <a:avLst/>
            <a:gdLst/>
            <a:ahLst/>
            <a:cxnLst/>
            <a:rect l="l" t="t" r="r" b="b"/>
            <a:pathLst>
              <a:path w="9384" h="8641" extrusionOk="0">
                <a:moveTo>
                  <a:pt x="2668" y="810"/>
                </a:moveTo>
                <a:lnTo>
                  <a:pt x="2668" y="810"/>
                </a:lnTo>
                <a:cubicBezTo>
                  <a:pt x="3382" y="881"/>
                  <a:pt x="4097" y="976"/>
                  <a:pt x="4811" y="1119"/>
                </a:cubicBezTo>
                <a:cubicBezTo>
                  <a:pt x="5740" y="1310"/>
                  <a:pt x="6716" y="1500"/>
                  <a:pt x="7621" y="1786"/>
                </a:cubicBezTo>
                <a:cubicBezTo>
                  <a:pt x="7002" y="1929"/>
                  <a:pt x="6359" y="2120"/>
                  <a:pt x="5978" y="2596"/>
                </a:cubicBezTo>
                <a:lnTo>
                  <a:pt x="5954" y="2596"/>
                </a:lnTo>
                <a:cubicBezTo>
                  <a:pt x="5145" y="2120"/>
                  <a:pt x="4287" y="1715"/>
                  <a:pt x="3478" y="1238"/>
                </a:cubicBezTo>
                <a:cubicBezTo>
                  <a:pt x="3216" y="1095"/>
                  <a:pt x="2954" y="953"/>
                  <a:pt x="2668" y="810"/>
                </a:cubicBezTo>
                <a:close/>
                <a:moveTo>
                  <a:pt x="1191" y="953"/>
                </a:moveTo>
                <a:lnTo>
                  <a:pt x="1191" y="953"/>
                </a:lnTo>
                <a:cubicBezTo>
                  <a:pt x="1858" y="1215"/>
                  <a:pt x="2501" y="1500"/>
                  <a:pt x="3120" y="1834"/>
                </a:cubicBezTo>
                <a:cubicBezTo>
                  <a:pt x="4002" y="2310"/>
                  <a:pt x="4907" y="2786"/>
                  <a:pt x="5740" y="3286"/>
                </a:cubicBezTo>
                <a:cubicBezTo>
                  <a:pt x="5692" y="4191"/>
                  <a:pt x="5740" y="5144"/>
                  <a:pt x="5621" y="6049"/>
                </a:cubicBezTo>
                <a:cubicBezTo>
                  <a:pt x="5288" y="5668"/>
                  <a:pt x="4930" y="5287"/>
                  <a:pt x="4597" y="4906"/>
                </a:cubicBezTo>
                <a:cubicBezTo>
                  <a:pt x="4597" y="4882"/>
                  <a:pt x="4573" y="4858"/>
                  <a:pt x="4549" y="4858"/>
                </a:cubicBezTo>
                <a:cubicBezTo>
                  <a:pt x="4526" y="4811"/>
                  <a:pt x="4502" y="4811"/>
                  <a:pt x="4478" y="4787"/>
                </a:cubicBezTo>
                <a:cubicBezTo>
                  <a:pt x="3216" y="3667"/>
                  <a:pt x="2287" y="2239"/>
                  <a:pt x="1191" y="953"/>
                </a:cubicBezTo>
                <a:close/>
                <a:moveTo>
                  <a:pt x="1025" y="1834"/>
                </a:moveTo>
                <a:lnTo>
                  <a:pt x="1025" y="1834"/>
                </a:lnTo>
                <a:cubicBezTo>
                  <a:pt x="1930" y="2953"/>
                  <a:pt x="2787" y="4144"/>
                  <a:pt x="3859" y="5144"/>
                </a:cubicBezTo>
                <a:cubicBezTo>
                  <a:pt x="3406" y="5787"/>
                  <a:pt x="3073" y="6501"/>
                  <a:pt x="2858" y="7263"/>
                </a:cubicBezTo>
                <a:cubicBezTo>
                  <a:pt x="2477" y="6335"/>
                  <a:pt x="2263" y="5358"/>
                  <a:pt x="1930" y="4430"/>
                </a:cubicBezTo>
                <a:cubicBezTo>
                  <a:pt x="1644" y="3548"/>
                  <a:pt x="1287" y="2691"/>
                  <a:pt x="1025" y="1834"/>
                </a:cubicBezTo>
                <a:close/>
                <a:moveTo>
                  <a:pt x="406" y="0"/>
                </a:moveTo>
                <a:cubicBezTo>
                  <a:pt x="263" y="0"/>
                  <a:pt x="144" y="71"/>
                  <a:pt x="96" y="214"/>
                </a:cubicBezTo>
                <a:cubicBezTo>
                  <a:pt x="72" y="238"/>
                  <a:pt x="25" y="286"/>
                  <a:pt x="25" y="333"/>
                </a:cubicBezTo>
                <a:cubicBezTo>
                  <a:pt x="1" y="333"/>
                  <a:pt x="1" y="357"/>
                  <a:pt x="25" y="357"/>
                </a:cubicBezTo>
                <a:cubicBezTo>
                  <a:pt x="1" y="381"/>
                  <a:pt x="1" y="381"/>
                  <a:pt x="25" y="405"/>
                </a:cubicBezTo>
                <a:cubicBezTo>
                  <a:pt x="1" y="405"/>
                  <a:pt x="1" y="405"/>
                  <a:pt x="25" y="429"/>
                </a:cubicBezTo>
                <a:cubicBezTo>
                  <a:pt x="1" y="429"/>
                  <a:pt x="1" y="453"/>
                  <a:pt x="25" y="476"/>
                </a:cubicBezTo>
                <a:lnTo>
                  <a:pt x="25" y="500"/>
                </a:lnTo>
                <a:lnTo>
                  <a:pt x="25" y="524"/>
                </a:lnTo>
                <a:cubicBezTo>
                  <a:pt x="1" y="548"/>
                  <a:pt x="1" y="548"/>
                  <a:pt x="25" y="548"/>
                </a:cubicBezTo>
                <a:cubicBezTo>
                  <a:pt x="310" y="2048"/>
                  <a:pt x="906" y="3453"/>
                  <a:pt x="1406" y="4906"/>
                </a:cubicBezTo>
                <a:cubicBezTo>
                  <a:pt x="1834" y="6097"/>
                  <a:pt x="2073" y="7359"/>
                  <a:pt x="2692" y="8478"/>
                </a:cubicBezTo>
                <a:cubicBezTo>
                  <a:pt x="2763" y="8589"/>
                  <a:pt x="2872" y="8640"/>
                  <a:pt x="2982" y="8640"/>
                </a:cubicBezTo>
                <a:cubicBezTo>
                  <a:pt x="3131" y="8640"/>
                  <a:pt x="3280" y="8547"/>
                  <a:pt x="3335" y="8383"/>
                </a:cubicBezTo>
                <a:cubicBezTo>
                  <a:pt x="3501" y="7406"/>
                  <a:pt x="3859" y="6501"/>
                  <a:pt x="4383" y="5668"/>
                </a:cubicBezTo>
                <a:cubicBezTo>
                  <a:pt x="4787" y="6144"/>
                  <a:pt x="5216" y="6597"/>
                  <a:pt x="5621" y="7097"/>
                </a:cubicBezTo>
                <a:cubicBezTo>
                  <a:pt x="5690" y="7165"/>
                  <a:pt x="5774" y="7197"/>
                  <a:pt x="5857" y="7197"/>
                </a:cubicBezTo>
                <a:cubicBezTo>
                  <a:pt x="6004" y="7197"/>
                  <a:pt x="6147" y="7098"/>
                  <a:pt x="6193" y="6930"/>
                </a:cubicBezTo>
                <a:cubicBezTo>
                  <a:pt x="6502" y="5692"/>
                  <a:pt x="6407" y="4406"/>
                  <a:pt x="6502" y="3120"/>
                </a:cubicBezTo>
                <a:cubicBezTo>
                  <a:pt x="6978" y="2429"/>
                  <a:pt x="8288" y="2429"/>
                  <a:pt x="9050" y="2239"/>
                </a:cubicBezTo>
                <a:cubicBezTo>
                  <a:pt x="9265" y="2143"/>
                  <a:pt x="9384" y="1715"/>
                  <a:pt x="9074" y="1596"/>
                </a:cubicBezTo>
                <a:cubicBezTo>
                  <a:pt x="7860" y="1072"/>
                  <a:pt x="6550" y="834"/>
                  <a:pt x="5288" y="524"/>
                </a:cubicBezTo>
                <a:cubicBezTo>
                  <a:pt x="4502" y="357"/>
                  <a:pt x="3716" y="262"/>
                  <a:pt x="2930" y="214"/>
                </a:cubicBezTo>
                <a:cubicBezTo>
                  <a:pt x="2096" y="143"/>
                  <a:pt x="1263" y="24"/>
                  <a:pt x="406"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676;p108">
            <a:extLst>
              <a:ext uri="{FF2B5EF4-FFF2-40B4-BE49-F238E27FC236}">
                <a16:creationId xmlns:a16="http://schemas.microsoft.com/office/drawing/2014/main" id="{504B86E7-044D-EA47-2F9B-1144D47DFEE5}"/>
              </a:ext>
            </a:extLst>
          </p:cNvPr>
          <p:cNvGrpSpPr/>
          <p:nvPr>
            <p:custDataLst>
              <p:tags r:id="rId13"/>
            </p:custDataLst>
          </p:nvPr>
        </p:nvGrpSpPr>
        <p:grpSpPr>
          <a:xfrm>
            <a:off x="6542265" y="98178"/>
            <a:ext cx="563267" cy="562290"/>
            <a:chOff x="1072225" y="3663900"/>
            <a:chExt cx="244725" cy="244300"/>
          </a:xfrm>
          <a:solidFill>
            <a:srgbClr val="000000">
              <a:alpha val="60000"/>
            </a:srgbClr>
          </a:solidFill>
        </p:grpSpPr>
        <p:sp>
          <p:nvSpPr>
            <p:cNvPr id="6" name="Google Shape;1677;p108">
              <a:extLst>
                <a:ext uri="{FF2B5EF4-FFF2-40B4-BE49-F238E27FC236}">
                  <a16:creationId xmlns:a16="http://schemas.microsoft.com/office/drawing/2014/main" id="{B3416343-EB49-1572-ABCA-78A863242F49}"/>
                </a:ext>
              </a:extLst>
            </p:cNvPr>
            <p:cNvSpPr/>
            <p:nvPr/>
          </p:nvSpPr>
          <p:spPr>
            <a:xfrm>
              <a:off x="1072225" y="3663900"/>
              <a:ext cx="244725" cy="244300"/>
            </a:xfrm>
            <a:custGeom>
              <a:avLst/>
              <a:gdLst/>
              <a:ahLst/>
              <a:cxnLst/>
              <a:rect l="l" t="t" r="r" b="b"/>
              <a:pathLst>
                <a:path w="9789" h="9772" extrusionOk="0">
                  <a:moveTo>
                    <a:pt x="4790" y="2263"/>
                  </a:moveTo>
                  <a:cubicBezTo>
                    <a:pt x="5716" y="2263"/>
                    <a:pt x="6644" y="2287"/>
                    <a:pt x="7573" y="2334"/>
                  </a:cubicBezTo>
                  <a:cubicBezTo>
                    <a:pt x="7573" y="2358"/>
                    <a:pt x="7573" y="2382"/>
                    <a:pt x="7573" y="2406"/>
                  </a:cubicBezTo>
                  <a:cubicBezTo>
                    <a:pt x="7764" y="3525"/>
                    <a:pt x="8049" y="4740"/>
                    <a:pt x="7883" y="5883"/>
                  </a:cubicBezTo>
                  <a:cubicBezTo>
                    <a:pt x="7692" y="5885"/>
                    <a:pt x="7502" y="5886"/>
                    <a:pt x="7311" y="5886"/>
                  </a:cubicBezTo>
                  <a:cubicBezTo>
                    <a:pt x="6549" y="5886"/>
                    <a:pt x="5787" y="5871"/>
                    <a:pt x="5025" y="5871"/>
                  </a:cubicBezTo>
                  <a:cubicBezTo>
                    <a:pt x="4072" y="5871"/>
                    <a:pt x="3120" y="5895"/>
                    <a:pt x="2167" y="6002"/>
                  </a:cubicBezTo>
                  <a:cubicBezTo>
                    <a:pt x="2024" y="4787"/>
                    <a:pt x="1977" y="3573"/>
                    <a:pt x="2024" y="2334"/>
                  </a:cubicBezTo>
                  <a:cubicBezTo>
                    <a:pt x="2941" y="2287"/>
                    <a:pt x="3864" y="2263"/>
                    <a:pt x="4790" y="2263"/>
                  </a:cubicBezTo>
                  <a:close/>
                  <a:moveTo>
                    <a:pt x="4703" y="1"/>
                  </a:moveTo>
                  <a:cubicBezTo>
                    <a:pt x="4483" y="1"/>
                    <a:pt x="4263" y="143"/>
                    <a:pt x="4239" y="429"/>
                  </a:cubicBezTo>
                  <a:cubicBezTo>
                    <a:pt x="4239" y="739"/>
                    <a:pt x="4239" y="1048"/>
                    <a:pt x="4287" y="1358"/>
                  </a:cubicBezTo>
                  <a:cubicBezTo>
                    <a:pt x="3048" y="1382"/>
                    <a:pt x="1810" y="1429"/>
                    <a:pt x="572" y="1429"/>
                  </a:cubicBezTo>
                  <a:cubicBezTo>
                    <a:pt x="0" y="1477"/>
                    <a:pt x="0" y="2311"/>
                    <a:pt x="572" y="2358"/>
                  </a:cubicBezTo>
                  <a:lnTo>
                    <a:pt x="1096" y="2358"/>
                  </a:lnTo>
                  <a:cubicBezTo>
                    <a:pt x="1048" y="3620"/>
                    <a:pt x="1119" y="4859"/>
                    <a:pt x="1262" y="6121"/>
                  </a:cubicBezTo>
                  <a:lnTo>
                    <a:pt x="667" y="6121"/>
                  </a:lnTo>
                  <a:cubicBezTo>
                    <a:pt x="95" y="6145"/>
                    <a:pt x="95" y="6978"/>
                    <a:pt x="667" y="7026"/>
                  </a:cubicBezTo>
                  <a:cubicBezTo>
                    <a:pt x="1881" y="7026"/>
                    <a:pt x="3096" y="6978"/>
                    <a:pt x="4311" y="6954"/>
                  </a:cubicBezTo>
                  <a:lnTo>
                    <a:pt x="4311" y="7454"/>
                  </a:lnTo>
                  <a:cubicBezTo>
                    <a:pt x="3644" y="7955"/>
                    <a:pt x="2977" y="8431"/>
                    <a:pt x="2310" y="8883"/>
                  </a:cubicBezTo>
                  <a:cubicBezTo>
                    <a:pt x="1893" y="9162"/>
                    <a:pt x="2139" y="9772"/>
                    <a:pt x="2523" y="9772"/>
                  </a:cubicBezTo>
                  <a:cubicBezTo>
                    <a:pt x="2599" y="9772"/>
                    <a:pt x="2680" y="9748"/>
                    <a:pt x="2763" y="9693"/>
                  </a:cubicBezTo>
                  <a:cubicBezTo>
                    <a:pt x="3334" y="9312"/>
                    <a:pt x="3858" y="8931"/>
                    <a:pt x="4406" y="8526"/>
                  </a:cubicBezTo>
                  <a:cubicBezTo>
                    <a:pt x="4406" y="8621"/>
                    <a:pt x="4406" y="8717"/>
                    <a:pt x="4430" y="8788"/>
                  </a:cubicBezTo>
                  <a:cubicBezTo>
                    <a:pt x="4468" y="9028"/>
                    <a:pt x="4635" y="9133"/>
                    <a:pt x="4815" y="9133"/>
                  </a:cubicBezTo>
                  <a:cubicBezTo>
                    <a:pt x="5081" y="9133"/>
                    <a:pt x="5377" y="8905"/>
                    <a:pt x="5335" y="8550"/>
                  </a:cubicBezTo>
                  <a:cubicBezTo>
                    <a:pt x="5311" y="8455"/>
                    <a:pt x="5287" y="8383"/>
                    <a:pt x="5287" y="8288"/>
                  </a:cubicBezTo>
                  <a:lnTo>
                    <a:pt x="5287" y="8288"/>
                  </a:lnTo>
                  <a:cubicBezTo>
                    <a:pt x="6049" y="8621"/>
                    <a:pt x="6763" y="9002"/>
                    <a:pt x="7478" y="9455"/>
                  </a:cubicBezTo>
                  <a:cubicBezTo>
                    <a:pt x="7556" y="9503"/>
                    <a:pt x="7633" y="9524"/>
                    <a:pt x="7706" y="9524"/>
                  </a:cubicBezTo>
                  <a:cubicBezTo>
                    <a:pt x="8103" y="9524"/>
                    <a:pt x="8376" y="8907"/>
                    <a:pt x="7954" y="8645"/>
                  </a:cubicBezTo>
                  <a:cubicBezTo>
                    <a:pt x="7073" y="8121"/>
                    <a:pt x="6168" y="7645"/>
                    <a:pt x="5215" y="7240"/>
                  </a:cubicBezTo>
                  <a:lnTo>
                    <a:pt x="5215" y="6931"/>
                  </a:lnTo>
                  <a:cubicBezTo>
                    <a:pt x="5373" y="6928"/>
                    <a:pt x="5531" y="6926"/>
                    <a:pt x="5689" y="6926"/>
                  </a:cubicBezTo>
                  <a:cubicBezTo>
                    <a:pt x="6793" y="6926"/>
                    <a:pt x="7895" y="6999"/>
                    <a:pt x="8978" y="7145"/>
                  </a:cubicBezTo>
                  <a:cubicBezTo>
                    <a:pt x="9000" y="7148"/>
                    <a:pt x="9022" y="7149"/>
                    <a:pt x="9043" y="7149"/>
                  </a:cubicBezTo>
                  <a:cubicBezTo>
                    <a:pt x="9569" y="7149"/>
                    <a:pt x="9789" y="6331"/>
                    <a:pt x="9216" y="6240"/>
                  </a:cubicBezTo>
                  <a:lnTo>
                    <a:pt x="8764" y="6192"/>
                  </a:lnTo>
                  <a:cubicBezTo>
                    <a:pt x="8978" y="4954"/>
                    <a:pt x="8716" y="3668"/>
                    <a:pt x="8526" y="2430"/>
                  </a:cubicBezTo>
                  <a:lnTo>
                    <a:pt x="8526" y="2430"/>
                  </a:lnTo>
                  <a:lnTo>
                    <a:pt x="8883" y="2477"/>
                  </a:lnTo>
                  <a:cubicBezTo>
                    <a:pt x="8906" y="2480"/>
                    <a:pt x="8929" y="2481"/>
                    <a:pt x="8951" y="2481"/>
                  </a:cubicBezTo>
                  <a:cubicBezTo>
                    <a:pt x="9496" y="2481"/>
                    <a:pt x="9693" y="1664"/>
                    <a:pt x="9121" y="1572"/>
                  </a:cubicBezTo>
                  <a:cubicBezTo>
                    <a:pt x="7835" y="1406"/>
                    <a:pt x="6525" y="1334"/>
                    <a:pt x="5215" y="1334"/>
                  </a:cubicBezTo>
                  <a:cubicBezTo>
                    <a:pt x="5168" y="1048"/>
                    <a:pt x="5144" y="739"/>
                    <a:pt x="5168" y="429"/>
                  </a:cubicBezTo>
                  <a:cubicBezTo>
                    <a:pt x="5144" y="143"/>
                    <a:pt x="4924" y="1"/>
                    <a:pt x="4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78;p108">
              <a:extLst>
                <a:ext uri="{FF2B5EF4-FFF2-40B4-BE49-F238E27FC236}">
                  <a16:creationId xmlns:a16="http://schemas.microsoft.com/office/drawing/2014/main" id="{54A4BF0D-65FA-442C-8141-4C56C74418A6}"/>
                </a:ext>
              </a:extLst>
            </p:cNvPr>
            <p:cNvSpPr/>
            <p:nvPr/>
          </p:nvSpPr>
          <p:spPr>
            <a:xfrm>
              <a:off x="1150800" y="3723950"/>
              <a:ext cx="87550" cy="76625"/>
            </a:xfrm>
            <a:custGeom>
              <a:avLst/>
              <a:gdLst/>
              <a:ahLst/>
              <a:cxnLst/>
              <a:rect l="l" t="t" r="r" b="b"/>
              <a:pathLst>
                <a:path w="3502" h="3065" extrusionOk="0">
                  <a:moveTo>
                    <a:pt x="1961" y="478"/>
                  </a:moveTo>
                  <a:cubicBezTo>
                    <a:pt x="2347" y="478"/>
                    <a:pt x="2723" y="713"/>
                    <a:pt x="2882" y="1099"/>
                  </a:cubicBezTo>
                  <a:cubicBezTo>
                    <a:pt x="2549" y="1242"/>
                    <a:pt x="2215" y="1337"/>
                    <a:pt x="1858" y="1385"/>
                  </a:cubicBezTo>
                  <a:lnTo>
                    <a:pt x="1787" y="1385"/>
                  </a:lnTo>
                  <a:cubicBezTo>
                    <a:pt x="1787" y="1290"/>
                    <a:pt x="1787" y="1195"/>
                    <a:pt x="1787" y="1099"/>
                  </a:cubicBezTo>
                  <a:cubicBezTo>
                    <a:pt x="1787" y="909"/>
                    <a:pt x="1834" y="694"/>
                    <a:pt x="1834" y="480"/>
                  </a:cubicBezTo>
                  <a:lnTo>
                    <a:pt x="1906" y="480"/>
                  </a:lnTo>
                  <a:cubicBezTo>
                    <a:pt x="1924" y="479"/>
                    <a:pt x="1943" y="478"/>
                    <a:pt x="1961" y="478"/>
                  </a:cubicBezTo>
                  <a:close/>
                  <a:moveTo>
                    <a:pt x="1358" y="647"/>
                  </a:moveTo>
                  <a:lnTo>
                    <a:pt x="1358" y="647"/>
                  </a:lnTo>
                  <a:cubicBezTo>
                    <a:pt x="1310" y="1052"/>
                    <a:pt x="1191" y="1718"/>
                    <a:pt x="1620" y="1838"/>
                  </a:cubicBezTo>
                  <a:cubicBezTo>
                    <a:pt x="1679" y="1843"/>
                    <a:pt x="1739" y="1846"/>
                    <a:pt x="1799" y="1846"/>
                  </a:cubicBezTo>
                  <a:cubicBezTo>
                    <a:pt x="2008" y="1846"/>
                    <a:pt x="2221" y="1811"/>
                    <a:pt x="2406" y="1718"/>
                  </a:cubicBezTo>
                  <a:cubicBezTo>
                    <a:pt x="2596" y="1671"/>
                    <a:pt x="2787" y="1623"/>
                    <a:pt x="2954" y="1552"/>
                  </a:cubicBezTo>
                  <a:lnTo>
                    <a:pt x="2954" y="1552"/>
                  </a:lnTo>
                  <a:cubicBezTo>
                    <a:pt x="2954" y="1909"/>
                    <a:pt x="2763" y="2219"/>
                    <a:pt x="2477" y="2433"/>
                  </a:cubicBezTo>
                  <a:cubicBezTo>
                    <a:pt x="2296" y="2562"/>
                    <a:pt x="2056" y="2623"/>
                    <a:pt x="1808" y="2623"/>
                  </a:cubicBezTo>
                  <a:cubicBezTo>
                    <a:pt x="1369" y="2623"/>
                    <a:pt x="904" y="2434"/>
                    <a:pt x="691" y="2099"/>
                  </a:cubicBezTo>
                  <a:cubicBezTo>
                    <a:pt x="358" y="1576"/>
                    <a:pt x="834" y="956"/>
                    <a:pt x="1358" y="647"/>
                  </a:cubicBezTo>
                  <a:close/>
                  <a:moveTo>
                    <a:pt x="1998" y="1"/>
                  </a:moveTo>
                  <a:cubicBezTo>
                    <a:pt x="1967" y="1"/>
                    <a:pt x="1937" y="2"/>
                    <a:pt x="1906" y="4"/>
                  </a:cubicBezTo>
                  <a:cubicBezTo>
                    <a:pt x="1048" y="28"/>
                    <a:pt x="1" y="980"/>
                    <a:pt x="167" y="1909"/>
                  </a:cubicBezTo>
                  <a:cubicBezTo>
                    <a:pt x="313" y="2676"/>
                    <a:pt x="1034" y="3065"/>
                    <a:pt x="1759" y="3065"/>
                  </a:cubicBezTo>
                  <a:cubicBezTo>
                    <a:pt x="1980" y="3065"/>
                    <a:pt x="2200" y="3029"/>
                    <a:pt x="2406" y="2957"/>
                  </a:cubicBezTo>
                  <a:cubicBezTo>
                    <a:pt x="3096" y="2695"/>
                    <a:pt x="3501" y="1980"/>
                    <a:pt x="3406" y="1266"/>
                  </a:cubicBezTo>
                  <a:cubicBezTo>
                    <a:pt x="3315" y="535"/>
                    <a:pt x="2719" y="1"/>
                    <a:pt x="19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1719;p108">
            <a:extLst>
              <a:ext uri="{FF2B5EF4-FFF2-40B4-BE49-F238E27FC236}">
                <a16:creationId xmlns:a16="http://schemas.microsoft.com/office/drawing/2014/main" id="{54715FA9-A4F8-438E-4F4D-01634A160558}"/>
              </a:ext>
            </a:extLst>
          </p:cNvPr>
          <p:cNvSpPr/>
          <p:nvPr>
            <p:custDataLst>
              <p:tags r:id="rId14"/>
            </p:custDataLst>
          </p:nvPr>
        </p:nvSpPr>
        <p:spPr>
          <a:xfrm rot="536242">
            <a:off x="7143973" y="655454"/>
            <a:ext cx="791625" cy="556745"/>
          </a:xfrm>
          <a:custGeom>
            <a:avLst/>
            <a:gdLst/>
            <a:ahLst/>
            <a:cxnLst/>
            <a:rect l="l" t="t" r="r" b="b"/>
            <a:pathLst>
              <a:path w="11312" h="10748" extrusionOk="0">
                <a:moveTo>
                  <a:pt x="5311" y="1143"/>
                </a:moveTo>
                <a:lnTo>
                  <a:pt x="5311" y="1167"/>
                </a:lnTo>
                <a:lnTo>
                  <a:pt x="5811" y="1167"/>
                </a:lnTo>
                <a:cubicBezTo>
                  <a:pt x="5882" y="1715"/>
                  <a:pt x="5930" y="2263"/>
                  <a:pt x="5930" y="2810"/>
                </a:cubicBezTo>
                <a:cubicBezTo>
                  <a:pt x="5882" y="2763"/>
                  <a:pt x="5811" y="2715"/>
                  <a:pt x="5763" y="2667"/>
                </a:cubicBezTo>
                <a:cubicBezTo>
                  <a:pt x="5712" y="2616"/>
                  <a:pt x="5647" y="2591"/>
                  <a:pt x="5582" y="2591"/>
                </a:cubicBezTo>
                <a:cubicBezTo>
                  <a:pt x="5497" y="2591"/>
                  <a:pt x="5412" y="2634"/>
                  <a:pt x="5358" y="2715"/>
                </a:cubicBezTo>
                <a:cubicBezTo>
                  <a:pt x="5358" y="2715"/>
                  <a:pt x="5335" y="2739"/>
                  <a:pt x="5335" y="2739"/>
                </a:cubicBezTo>
                <a:cubicBezTo>
                  <a:pt x="5287" y="2215"/>
                  <a:pt x="5287" y="1691"/>
                  <a:pt x="5311" y="1143"/>
                </a:cubicBezTo>
                <a:close/>
                <a:moveTo>
                  <a:pt x="8978" y="1048"/>
                </a:moveTo>
                <a:cubicBezTo>
                  <a:pt x="9431" y="2953"/>
                  <a:pt x="9788" y="4882"/>
                  <a:pt x="10002" y="6811"/>
                </a:cubicBezTo>
                <a:cubicBezTo>
                  <a:pt x="9597" y="6816"/>
                  <a:pt x="9192" y="6818"/>
                  <a:pt x="8786" y="6818"/>
                </a:cubicBezTo>
                <a:cubicBezTo>
                  <a:pt x="7065" y="6818"/>
                  <a:pt x="5335" y="6783"/>
                  <a:pt x="3620" y="6763"/>
                </a:cubicBezTo>
                <a:cubicBezTo>
                  <a:pt x="3435" y="6751"/>
                  <a:pt x="3251" y="6745"/>
                  <a:pt x="3066" y="6745"/>
                </a:cubicBezTo>
                <a:cubicBezTo>
                  <a:pt x="2536" y="6745"/>
                  <a:pt x="2007" y="6794"/>
                  <a:pt x="1477" y="6882"/>
                </a:cubicBezTo>
                <a:cubicBezTo>
                  <a:pt x="1905" y="5001"/>
                  <a:pt x="2239" y="3072"/>
                  <a:pt x="2405" y="1167"/>
                </a:cubicBezTo>
                <a:lnTo>
                  <a:pt x="4811" y="1167"/>
                </a:lnTo>
                <a:cubicBezTo>
                  <a:pt x="4739" y="1881"/>
                  <a:pt x="4787" y="2620"/>
                  <a:pt x="4906" y="3334"/>
                </a:cubicBezTo>
                <a:cubicBezTo>
                  <a:pt x="4936" y="3456"/>
                  <a:pt x="5044" y="3529"/>
                  <a:pt x="5155" y="3529"/>
                </a:cubicBezTo>
                <a:cubicBezTo>
                  <a:pt x="5218" y="3529"/>
                  <a:pt x="5283" y="3505"/>
                  <a:pt x="5335" y="3453"/>
                </a:cubicBezTo>
                <a:cubicBezTo>
                  <a:pt x="5430" y="3358"/>
                  <a:pt x="5525" y="3287"/>
                  <a:pt x="5620" y="3215"/>
                </a:cubicBezTo>
                <a:cubicBezTo>
                  <a:pt x="5739" y="3310"/>
                  <a:pt x="5882" y="3382"/>
                  <a:pt x="6025" y="3453"/>
                </a:cubicBezTo>
                <a:cubicBezTo>
                  <a:pt x="6063" y="3472"/>
                  <a:pt x="6103" y="3481"/>
                  <a:pt x="6144" y="3481"/>
                </a:cubicBezTo>
                <a:cubicBezTo>
                  <a:pt x="6258" y="3481"/>
                  <a:pt x="6371" y="3410"/>
                  <a:pt x="6406" y="3287"/>
                </a:cubicBezTo>
                <a:cubicBezTo>
                  <a:pt x="6525" y="2596"/>
                  <a:pt x="6382" y="1858"/>
                  <a:pt x="6335" y="1143"/>
                </a:cubicBezTo>
                <a:cubicBezTo>
                  <a:pt x="7216" y="1119"/>
                  <a:pt x="8097" y="1096"/>
                  <a:pt x="8978" y="1048"/>
                </a:cubicBezTo>
                <a:close/>
                <a:moveTo>
                  <a:pt x="3261" y="7747"/>
                </a:moveTo>
                <a:cubicBezTo>
                  <a:pt x="4058" y="7747"/>
                  <a:pt x="4820" y="7826"/>
                  <a:pt x="5049" y="7835"/>
                </a:cubicBezTo>
                <a:cubicBezTo>
                  <a:pt x="6382" y="7835"/>
                  <a:pt x="7716" y="7859"/>
                  <a:pt x="9026" y="7859"/>
                </a:cubicBezTo>
                <a:cubicBezTo>
                  <a:pt x="8764" y="8430"/>
                  <a:pt x="8788" y="9097"/>
                  <a:pt x="9073" y="9669"/>
                </a:cubicBezTo>
                <a:cubicBezTo>
                  <a:pt x="7978" y="9669"/>
                  <a:pt x="6906" y="9669"/>
                  <a:pt x="5811" y="9645"/>
                </a:cubicBezTo>
                <a:cubicBezTo>
                  <a:pt x="4977" y="9645"/>
                  <a:pt x="4168" y="9645"/>
                  <a:pt x="3334" y="9597"/>
                </a:cubicBezTo>
                <a:cubicBezTo>
                  <a:pt x="2739" y="9550"/>
                  <a:pt x="1334" y="9454"/>
                  <a:pt x="1096" y="8764"/>
                </a:cubicBezTo>
                <a:cubicBezTo>
                  <a:pt x="796" y="7922"/>
                  <a:pt x="2069" y="7747"/>
                  <a:pt x="3261" y="7747"/>
                </a:cubicBezTo>
                <a:close/>
                <a:moveTo>
                  <a:pt x="9383" y="0"/>
                </a:moveTo>
                <a:cubicBezTo>
                  <a:pt x="7526" y="107"/>
                  <a:pt x="5668" y="121"/>
                  <a:pt x="3810" y="121"/>
                </a:cubicBezTo>
                <a:cubicBezTo>
                  <a:pt x="3191" y="121"/>
                  <a:pt x="2572" y="119"/>
                  <a:pt x="1953" y="119"/>
                </a:cubicBezTo>
                <a:cubicBezTo>
                  <a:pt x="1667" y="143"/>
                  <a:pt x="1429" y="357"/>
                  <a:pt x="1429" y="643"/>
                </a:cubicBezTo>
                <a:cubicBezTo>
                  <a:pt x="1167" y="3144"/>
                  <a:pt x="810" y="5668"/>
                  <a:pt x="72" y="8073"/>
                </a:cubicBezTo>
                <a:cubicBezTo>
                  <a:pt x="24" y="8168"/>
                  <a:pt x="24" y="8288"/>
                  <a:pt x="72" y="8383"/>
                </a:cubicBezTo>
                <a:lnTo>
                  <a:pt x="72" y="8597"/>
                </a:lnTo>
                <a:cubicBezTo>
                  <a:pt x="0" y="10455"/>
                  <a:pt x="2691" y="10621"/>
                  <a:pt x="4001" y="10693"/>
                </a:cubicBezTo>
                <a:cubicBezTo>
                  <a:pt x="4791" y="10736"/>
                  <a:pt x="5586" y="10748"/>
                  <a:pt x="6384" y="10748"/>
                </a:cubicBezTo>
                <a:cubicBezTo>
                  <a:pt x="7392" y="10748"/>
                  <a:pt x="8403" y="10729"/>
                  <a:pt x="9408" y="10729"/>
                </a:cubicBezTo>
                <a:cubicBezTo>
                  <a:pt x="9814" y="10729"/>
                  <a:pt x="10218" y="10732"/>
                  <a:pt x="10621" y="10740"/>
                </a:cubicBezTo>
                <a:cubicBezTo>
                  <a:pt x="10629" y="10741"/>
                  <a:pt x="10637" y="10741"/>
                  <a:pt x="10644" y="10741"/>
                </a:cubicBezTo>
                <a:cubicBezTo>
                  <a:pt x="11312" y="10741"/>
                  <a:pt x="11304" y="9716"/>
                  <a:pt x="10621" y="9693"/>
                </a:cubicBezTo>
                <a:lnTo>
                  <a:pt x="10336" y="9693"/>
                </a:lnTo>
                <a:cubicBezTo>
                  <a:pt x="9812" y="9312"/>
                  <a:pt x="9597" y="8264"/>
                  <a:pt x="10336" y="7978"/>
                </a:cubicBezTo>
                <a:cubicBezTo>
                  <a:pt x="10407" y="7954"/>
                  <a:pt x="10455" y="7907"/>
                  <a:pt x="10526" y="7859"/>
                </a:cubicBezTo>
                <a:lnTo>
                  <a:pt x="10598" y="7859"/>
                </a:lnTo>
                <a:cubicBezTo>
                  <a:pt x="10740" y="7859"/>
                  <a:pt x="10883" y="7811"/>
                  <a:pt x="10979" y="7692"/>
                </a:cubicBezTo>
                <a:cubicBezTo>
                  <a:pt x="11074" y="7597"/>
                  <a:pt x="11145" y="7454"/>
                  <a:pt x="11122" y="7311"/>
                </a:cubicBezTo>
                <a:cubicBezTo>
                  <a:pt x="10860" y="4977"/>
                  <a:pt x="10455" y="2667"/>
                  <a:pt x="9883" y="381"/>
                </a:cubicBezTo>
                <a:cubicBezTo>
                  <a:pt x="9812" y="143"/>
                  <a:pt x="9621" y="0"/>
                  <a:pt x="9383" y="0"/>
                </a:cubicBezTo>
                <a:close/>
              </a:path>
            </a:pathLst>
          </a:custGeom>
          <a:solidFill>
            <a:schemeClr val="dk1">
              <a:alpha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21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1000"/>
                                        <p:tgtEl>
                                          <p:spTgt spid="32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 calcmode="lin" valueType="num">
                                      <p:cBhvr additive="base">
                                        <p:cTn id="13" dur="1000"/>
                                        <p:tgtEl>
                                          <p:spTgt spid="33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4"/>
                                        </p:tgtEl>
                                        <p:attrNameLst>
                                          <p:attrName>style.visibility</p:attrName>
                                        </p:attrNameLst>
                                      </p:cBhvr>
                                      <p:to>
                                        <p:strVal val="visible"/>
                                      </p:to>
                                    </p:set>
                                    <p:anim calcmode="lin" valueType="num">
                                      <p:cBhvr additive="base">
                                        <p:cTn id="16" dur="1000"/>
                                        <p:tgtEl>
                                          <p:spTgt spid="334"/>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2"/>
                                        </p:tgtEl>
                                        <p:attrNameLst>
                                          <p:attrName>style.visibility</p:attrName>
                                        </p:attrNameLst>
                                      </p:cBhvr>
                                      <p:to>
                                        <p:strVal val="visible"/>
                                      </p:to>
                                    </p:set>
                                    <p:anim calcmode="lin" valueType="num">
                                      <p:cBhvr additive="base">
                                        <p:cTn id="19" dur="1000"/>
                                        <p:tgtEl>
                                          <p:spTgt spid="332"/>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5"/>
                                        </p:tgtEl>
                                        <p:attrNameLst>
                                          <p:attrName>style.visibility</p:attrName>
                                        </p:attrNameLst>
                                      </p:cBhvr>
                                      <p:to>
                                        <p:strVal val="visible"/>
                                      </p:to>
                                    </p:set>
                                    <p:anim calcmode="lin" valueType="num">
                                      <p:cBhvr additive="base">
                                        <p:cTn id="22" dur="1000"/>
                                        <p:tgtEl>
                                          <p:spTgt spid="335"/>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6"/>
                                        </p:tgtEl>
                                        <p:attrNameLst>
                                          <p:attrName>style.visibility</p:attrName>
                                        </p:attrNameLst>
                                      </p:cBhvr>
                                      <p:to>
                                        <p:strVal val="visible"/>
                                      </p:to>
                                    </p:set>
                                    <p:anim calcmode="lin" valueType="num">
                                      <p:cBhvr additive="base">
                                        <p:cTn id="25" dur="1000"/>
                                        <p:tgtEl>
                                          <p:spTgt spid="336"/>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S’ENGAGER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01</a:t>
            </a:r>
            <a:endParaRPr/>
          </a:p>
        </p:txBody>
      </p:sp>
      <p:pic>
        <p:nvPicPr>
          <p:cNvPr id="344" name="Google Shape;344;p50"/>
          <p:cNvPicPr preferRelativeResize="0"/>
          <p:nvPr>
            <p:custDataLst>
              <p:tags r:id="rId5"/>
            </p:custDataLst>
          </p:nvPr>
        </p:nvPicPr>
        <p:blipFill rotWithShape="1">
          <a:blip r:embed="rId11" cstate="screen">
            <a:alphaModFix/>
            <a:extLst>
              <a:ext uri="{28A0092B-C50C-407E-A947-70E740481C1C}">
                <a14:useLocalDpi xmlns:a14="http://schemas.microsoft.com/office/drawing/2010/main"/>
              </a:ext>
            </a:extLst>
          </a:blip>
          <a:srcRect/>
          <a:stretch/>
        </p:blipFill>
        <p:spPr>
          <a:xfrm rot="10800000">
            <a:off x="833700" y="1225600"/>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1">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33700" y="173795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603899" y="543611"/>
            <a:ext cx="6101717"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Votre carrière et vous</a:t>
            </a:r>
            <a:endParaRPr dirty="0"/>
          </a:p>
        </p:txBody>
      </p:sp>
      <p:pic>
        <p:nvPicPr>
          <p:cNvPr id="2" name="Online Media 1" title="Votre carrière et vous">
            <a:hlinkClick r:id="" action="ppaction://media"/>
            <a:extLst>
              <a:ext uri="{FF2B5EF4-FFF2-40B4-BE49-F238E27FC236}">
                <a16:creationId xmlns:a16="http://schemas.microsoft.com/office/drawing/2014/main" id="{118E3BC7-6708-7135-C498-9CE4BFE2620C}"/>
              </a:ext>
            </a:extLst>
          </p:cNvPr>
          <p:cNvPicPr>
            <a:picLocks noRot="1" noChangeAspect="1"/>
          </p:cNvPicPr>
          <p:nvPr>
            <a:videoFile r:link="rId3"/>
          </p:nvPr>
        </p:nvPicPr>
        <p:blipFill>
          <a:blip r:embed="rId6"/>
          <a:stretch>
            <a:fillRect/>
          </a:stretch>
        </p:blipFill>
        <p:spPr>
          <a:xfrm>
            <a:off x="1737892" y="1144021"/>
            <a:ext cx="5833729" cy="3295777"/>
          </a:xfrm>
          <a:prstGeom prst="rect">
            <a:avLst/>
          </a:prstGeom>
        </p:spPr>
      </p:pic>
    </p:spTree>
    <p:custDataLst>
      <p:tags r:id="rId1"/>
    </p:custDataLst>
  </p:cSld>
  <p:clrMapOvr>
    <a:masterClrMapping/>
  </p:clrMapOvr>
  <p:transition spd="slow" advTm="13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6" name="Google Shape;355;p51" descr="People at meeting">
            <a:extLst>
              <a:ext uri="{FF2B5EF4-FFF2-40B4-BE49-F238E27FC236}">
                <a16:creationId xmlns:a16="http://schemas.microsoft.com/office/drawing/2014/main" id="{EFE60383-4EA2-2DE6-AFC0-7716B5A1662A}"/>
              </a:ext>
            </a:extLst>
          </p:cNvPr>
          <p:cNvPicPr preferRelativeResize="0"/>
          <p:nvPr>
            <p:custDataLst>
              <p:tags r:id="rId2"/>
            </p:custDataLst>
          </p:nvPr>
        </p:nvPicPr>
        <p:blipFill>
          <a:blip r:embed="rId15" cstate="screen">
            <a:extLst>
              <a:ext uri="{28A0092B-C50C-407E-A947-70E740481C1C}">
                <a14:useLocalDpi xmlns:a14="http://schemas.microsoft.com/office/drawing/2010/main"/>
              </a:ext>
            </a:extLst>
          </a:blip>
          <a:srcRect/>
          <a:stretch/>
        </p:blipFill>
        <p:spPr>
          <a:xfrm rot="473094">
            <a:off x="5324259" y="2272738"/>
            <a:ext cx="1844901" cy="1699400"/>
          </a:xfrm>
          <a:prstGeom prst="rect">
            <a:avLst/>
          </a:prstGeom>
          <a:noFill/>
          <a:ln>
            <a:noFill/>
          </a:ln>
          <a:effectLst>
            <a:outerShdw blurRad="57150" dist="19050" dir="5400000" algn="bl" rotWithShape="0">
              <a:srgbClr val="000000">
                <a:alpha val="50000"/>
              </a:srgbClr>
            </a:outerShdw>
          </a:effectLst>
        </p:spPr>
      </p:pic>
      <p:pic>
        <p:nvPicPr>
          <p:cNvPr id="5" name="Google Shape;357;p51" descr="Group of smiling young people standing on lawn outside brick building, wearing backpacks and tote bag, holding cellphones">
            <a:extLst>
              <a:ext uri="{FF2B5EF4-FFF2-40B4-BE49-F238E27FC236}">
                <a16:creationId xmlns:a16="http://schemas.microsoft.com/office/drawing/2014/main" id="{B73A07E2-741C-828C-E31D-1A6BD5712A20}"/>
              </a:ext>
            </a:extLst>
          </p:cNvPr>
          <p:cNvPicPr preferRelativeResize="0"/>
          <p:nvPr>
            <p:custDataLst>
              <p:tags r:id="rId3"/>
            </p:custDataLst>
          </p:nvPr>
        </p:nvPicPr>
        <p:blipFill>
          <a:blip r:embed="rId16" cstate="screen">
            <a:extLst>
              <a:ext uri="{28A0092B-C50C-407E-A947-70E740481C1C}">
                <a14:useLocalDpi xmlns:a14="http://schemas.microsoft.com/office/drawing/2010/main"/>
              </a:ext>
            </a:extLst>
          </a:blip>
          <a:srcRect/>
          <a:stretch/>
        </p:blipFill>
        <p:spPr>
          <a:xfrm>
            <a:off x="5216415" y="799984"/>
            <a:ext cx="1999856" cy="1124960"/>
          </a:xfrm>
          <a:prstGeom prst="rect">
            <a:avLst/>
          </a:prstGeom>
          <a:noFill/>
          <a:ln>
            <a:noFill/>
          </a:ln>
          <a:effectLst>
            <a:outerShdw blurRad="57150" dist="19050" dir="5400000" algn="bl" rotWithShape="0">
              <a:srgbClr val="000000">
                <a:alpha val="50000"/>
              </a:srgbClr>
            </a:outerShdw>
          </a:effectLst>
        </p:spPr>
      </p:pic>
      <p:sp>
        <p:nvSpPr>
          <p:cNvPr id="352" name="Google Shape;352;p51"/>
          <p:cNvSpPr txBox="1">
            <a:spLocks noGrp="1"/>
          </p:cNvSpPr>
          <p:nvPr>
            <p:ph type="body" idx="1"/>
            <p:custDataLst>
              <p:tags r:id="rId4"/>
            </p:custDataLst>
          </p:nvPr>
        </p:nvSpPr>
        <p:spPr>
          <a:xfrm>
            <a:off x="899145" y="1769450"/>
            <a:ext cx="2901600" cy="227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fr-ca" b="0" i="0" u="none" baseline="0" dirty="0"/>
              <a:t>Lorsque vous pensez aux carrières qui vous intéressent, quelles possibilités s’offrent à vous au Nouveau-Brunswick?</a:t>
            </a:r>
          </a:p>
          <a:p>
            <a:pPr marL="0" lvl="0" indent="0" algn="ctr" rtl="0">
              <a:spcBef>
                <a:spcPts val="0"/>
              </a:spcBef>
              <a:spcAft>
                <a:spcPts val="1600"/>
              </a:spcAft>
              <a:buNone/>
            </a:pPr>
            <a:endParaRPr lang="fr-ca" dirty="0"/>
          </a:p>
        </p:txBody>
      </p:sp>
      <p:sp>
        <p:nvSpPr>
          <p:cNvPr id="353" name="Google Shape;353;p51"/>
          <p:cNvSpPr txBox="1">
            <a:spLocks noGrp="1"/>
          </p:cNvSpPr>
          <p:nvPr>
            <p:ph type="title"/>
            <p:custDataLst>
              <p:tags r:id="rId5"/>
            </p:custDataLst>
          </p:nvPr>
        </p:nvSpPr>
        <p:spPr>
          <a:xfrm>
            <a:off x="902730" y="685601"/>
            <a:ext cx="272410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i="0" u="none" baseline="0" dirty="0"/>
              <a:t>Poser des questions</a:t>
            </a:r>
            <a:endParaRPr sz="2000" dirty="0"/>
          </a:p>
        </p:txBody>
      </p:sp>
      <p:pic>
        <p:nvPicPr>
          <p:cNvPr id="354" name="Google Shape;354;p51"/>
          <p:cNvPicPr preferRelativeResize="0"/>
          <p:nvPr>
            <p:custDataLst>
              <p:tags r:id="rId6"/>
            </p:custDataLst>
          </p:nvPr>
        </p:nvPicPr>
        <p:blipFill>
          <a:blip r:embed="rId17" cstate="screen">
            <a:alphaModFix amt="5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1124175" y="1103650"/>
            <a:ext cx="1918825" cy="216200"/>
          </a:xfrm>
          <a:prstGeom prst="rect">
            <a:avLst/>
          </a:prstGeom>
          <a:noFill/>
          <a:ln>
            <a:noFill/>
          </a:ln>
        </p:spPr>
      </p:pic>
      <p:pic>
        <p:nvPicPr>
          <p:cNvPr id="360" name="Google Shape;360;p51"/>
          <p:cNvPicPr preferRelativeResize="0"/>
          <p:nvPr>
            <p:custDataLst>
              <p:tags r:id="rId7"/>
            </p:custDataLst>
          </p:nvPr>
        </p:nvPicPr>
        <p:blipFill>
          <a:blip r:embed="rId18" cstate="screen">
            <a:alphaModFix amt="80000"/>
            <a:extLst>
              <a:ext uri="{28A0092B-C50C-407E-A947-70E740481C1C}">
                <a14:useLocalDpi xmlns:a14="http://schemas.microsoft.com/office/drawing/2010/main"/>
              </a:ext>
            </a:extLst>
          </a:blip>
          <a:stretch>
            <a:fillRect/>
          </a:stretch>
        </p:blipFill>
        <p:spPr>
          <a:xfrm rot="14275459" flipH="1">
            <a:off x="7002579" y="1811451"/>
            <a:ext cx="1579416" cy="716443"/>
          </a:xfrm>
          <a:prstGeom prst="rect">
            <a:avLst/>
          </a:prstGeom>
          <a:noFill/>
          <a:ln>
            <a:noFill/>
          </a:ln>
        </p:spPr>
      </p:pic>
      <p:sp>
        <p:nvSpPr>
          <p:cNvPr id="2" name="Rectangle 1">
            <a:extLst>
              <a:ext uri="{FF2B5EF4-FFF2-40B4-BE49-F238E27FC236}">
                <a16:creationId xmlns:a16="http://schemas.microsoft.com/office/drawing/2014/main" id="{4E687BEC-5043-AF5D-85A2-92BC774B11FD}"/>
              </a:ext>
            </a:extLst>
          </p:cNvPr>
          <p:cNvSpPr/>
          <p:nvPr>
            <p:custDataLst>
              <p:tags r:id="rId8"/>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Appuyez sur PAUSE et discutez.</a:t>
            </a:r>
          </a:p>
        </p:txBody>
      </p:sp>
      <p:sp>
        <p:nvSpPr>
          <p:cNvPr id="15" name="Rectangle 14">
            <a:extLst>
              <a:ext uri="{FF2B5EF4-FFF2-40B4-BE49-F238E27FC236}">
                <a16:creationId xmlns:a16="http://schemas.microsoft.com/office/drawing/2014/main" id="{C8338583-50AD-789A-A55C-7AE9AA093C27}"/>
              </a:ext>
            </a:extLst>
          </p:cNvPr>
          <p:cNvSpPr/>
          <p:nvPr>
            <p:custDataLst>
              <p:tags r:id="rId9"/>
            </p:custDataLst>
          </p:nvPr>
        </p:nvSpPr>
        <p:spPr>
          <a:xfrm>
            <a:off x="0" y="3926684"/>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sp>
        <p:nvSpPr>
          <p:cNvPr id="359" name="Google Shape;359;p51"/>
          <p:cNvSpPr/>
          <p:nvPr>
            <p:custDataLst>
              <p:tags r:id="rId10"/>
            </p:custDataLst>
          </p:nvPr>
        </p:nvSpPr>
        <p:spPr>
          <a:xfrm>
            <a:off x="6918797" y="555255"/>
            <a:ext cx="504629" cy="656495"/>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8" name="Google Shape;358;p51"/>
          <p:cNvSpPr/>
          <p:nvPr>
            <p:custDataLst>
              <p:tags r:id="rId11"/>
            </p:custDataLst>
          </p:nvPr>
        </p:nvSpPr>
        <p:spPr>
          <a:xfrm rot="-2148808">
            <a:off x="4949107" y="676241"/>
            <a:ext cx="647414" cy="266322"/>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56" name="Google Shape;356;p51"/>
          <p:cNvSpPr/>
          <p:nvPr>
            <p:custDataLst>
              <p:tags r:id="rId12"/>
            </p:custDataLst>
          </p:nvPr>
        </p:nvSpPr>
        <p:spPr>
          <a:xfrm rot="-391042">
            <a:off x="4962920" y="1983564"/>
            <a:ext cx="1101258" cy="6490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ransition spd="slow" advTm="34128">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3000"/>
                            </p:stCondLst>
                            <p:childTnLst>
                              <p:par>
                                <p:cTn id="27" presetID="2" presetClass="exit" presetSubtype="4" fill="hold" grpId="1" nodeType="afterEffect">
                                  <p:stCondLst>
                                    <p:cond delay="6000"/>
                                  </p:stCondLst>
                                  <p:childTnLst>
                                    <p:anim calcmode="lin" valueType="num">
                                      <p:cBhvr additive="base">
                                        <p:cTn id="28" dur="20000"/>
                                        <p:tgtEl>
                                          <p:spTgt spid="2"/>
                                        </p:tgtEl>
                                        <p:attrNameLst>
                                          <p:attrName>ppt_x</p:attrName>
                                        </p:attrNameLst>
                                      </p:cBhvr>
                                      <p:tavLst>
                                        <p:tav tm="0">
                                          <p:val>
                                            <p:strVal val="ppt_x"/>
                                          </p:val>
                                        </p:tav>
                                        <p:tav tm="100000">
                                          <p:val>
                                            <p:strVal val="ppt_x"/>
                                          </p:val>
                                        </p:tav>
                                      </p:tavLst>
                                    </p:anim>
                                    <p:anim calcmode="lin" valueType="num">
                                      <p:cBhvr additive="base">
                                        <p:cTn id="29" dur="20000"/>
                                        <p:tgtEl>
                                          <p:spTgt spid="2"/>
                                        </p:tgtEl>
                                        <p:attrNameLst>
                                          <p:attrName>ppt_y</p:attrName>
                                        </p:attrNameLst>
                                      </p:cBhvr>
                                      <p:tavLst>
                                        <p:tav tm="0">
                                          <p:val>
                                            <p:strVal val="ppt_y"/>
                                          </p:val>
                                        </p:tav>
                                        <p:tav tm="100000">
                                          <p:val>
                                            <p:strVal val="1+ppt_h/2"/>
                                          </p:val>
                                        </p:tav>
                                      </p:tavLst>
                                    </p:anim>
                                    <p:set>
                                      <p:cBhvr>
                                        <p:cTn id="30" dur="1" fill="hold">
                                          <p:stCondLst>
                                            <p:cond delay="19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2000" fill="hold"/>
                                        <p:tgtEl>
                                          <p:spTgt spid="15"/>
                                        </p:tgtEl>
                                        <p:attrNameLst>
                                          <p:attrName>ppt_x</p:attrName>
                                        </p:attrNameLst>
                                      </p:cBhvr>
                                      <p:tavLst>
                                        <p:tav tm="0">
                                          <p:val>
                                            <p:strVal val="#ppt_x"/>
                                          </p:val>
                                        </p:tav>
                                        <p:tav tm="100000">
                                          <p:val>
                                            <p:strVal val="#ppt_x"/>
                                          </p:val>
                                        </p:tav>
                                      </p:tavLst>
                                    </p:anim>
                                    <p:anim calcmode="lin" valueType="num">
                                      <p:cBhvr additive="base">
                                        <p:cTn id="36"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2" name="Google Shape;409;p55" descr="A colorful pile of yarn turned into a yellow yarn light bulb">
            <a:extLst>
              <a:ext uri="{FF2B5EF4-FFF2-40B4-BE49-F238E27FC236}">
                <a16:creationId xmlns:a16="http://schemas.microsoft.com/office/drawing/2014/main" id="{53DBE4BC-395B-69BE-9D7B-4F2AF6447747}"/>
              </a:ext>
            </a:extLst>
          </p:cNvPr>
          <p:cNvPicPr preferRelativeResize="0"/>
          <p:nvPr>
            <p:custDataLst>
              <p:tags r:id="rId2"/>
            </p:custDataLst>
          </p:nvPr>
        </p:nvPicPr>
        <p:blipFill>
          <a:blip r:embed="rId12" cstate="screen">
            <a:extLst>
              <a:ext uri="{28A0092B-C50C-407E-A947-70E740481C1C}">
                <a14:useLocalDpi xmlns:a14="http://schemas.microsoft.com/office/drawing/2010/main"/>
              </a:ext>
            </a:extLst>
          </a:blip>
          <a:srcRect/>
          <a:stretch/>
        </p:blipFill>
        <p:spPr>
          <a:xfrm rot="-426463">
            <a:off x="2120805" y="1773718"/>
            <a:ext cx="1780381" cy="1186630"/>
          </a:xfrm>
          <a:prstGeom prst="rect">
            <a:avLst/>
          </a:prstGeom>
          <a:noFill/>
          <a:ln>
            <a:noFill/>
          </a:ln>
          <a:effectLst>
            <a:outerShdw blurRad="57150" dist="19050" dir="5400000" algn="bl" rotWithShape="0">
              <a:srgbClr val="000000">
                <a:alpha val="50000"/>
              </a:srgbClr>
            </a:outerShdw>
          </a:effectLst>
        </p:spPr>
      </p:pic>
      <p:sp>
        <p:nvSpPr>
          <p:cNvPr id="407" name="Google Shape;407;p55"/>
          <p:cNvSpPr txBox="1">
            <a:spLocks noGrp="1"/>
          </p:cNvSpPr>
          <p:nvPr>
            <p:ph type="body" idx="2"/>
            <p:custDataLst>
              <p:tags r:id="rId3"/>
            </p:custDataLst>
          </p:nvPr>
        </p:nvSpPr>
        <p:spPr>
          <a:prstGeom prst="rect">
            <a:avLst/>
          </a:prstGeom>
        </p:spPr>
        <p:txBody>
          <a:bodyPr spcFirstLastPara="1" wrap="square" lIns="91425" tIns="91425" rIns="91425" bIns="91425" anchor="ctr" anchorCtr="0">
            <a:noAutofit/>
          </a:bodyPr>
          <a:lstStyle/>
          <a:p>
            <a:pPr marL="457200" lvl="0" indent="-317500" algn="l" rtl="0">
              <a:spcBef>
                <a:spcPts val="0"/>
              </a:spcBef>
              <a:spcAft>
                <a:spcPts val="1200"/>
              </a:spcAft>
              <a:buSzPts val="1400"/>
              <a:buChar char="●"/>
            </a:pPr>
            <a:r>
              <a:rPr lang="fr-ca" sz="1600" b="0" i="0" u="none" baseline="0" dirty="0">
                <a:latin typeface="Arial"/>
                <a:ea typeface="Arial"/>
                <a:cs typeface="Arial"/>
              </a:rPr>
              <a:t>Certaines carrières peuvent nous amener hors de la province au départ.</a:t>
            </a:r>
            <a:endParaRPr lang="fr-ca" sz="1600" dirty="0"/>
          </a:p>
          <a:p>
            <a:pPr marL="457200" lvl="0" indent="-317500" algn="l" rtl="0">
              <a:spcBef>
                <a:spcPts val="0"/>
              </a:spcBef>
              <a:spcAft>
                <a:spcPts val="1200"/>
              </a:spcAft>
              <a:buSzPts val="1400"/>
              <a:buChar char="●"/>
            </a:pPr>
            <a:r>
              <a:rPr lang="fr-ca" sz="1600" b="0" i="0" u="none" baseline="0" dirty="0"/>
              <a:t>Beaucoup de mythes et de fausses croyances peuvent influer sur les choix de carrière d’une personne.</a:t>
            </a:r>
          </a:p>
          <a:p>
            <a:pPr marL="457200" lvl="0" indent="-317500" algn="l" rtl="0">
              <a:spcBef>
                <a:spcPts val="0"/>
              </a:spcBef>
              <a:spcAft>
                <a:spcPts val="1200"/>
              </a:spcAft>
              <a:buSzPts val="1400"/>
              <a:buChar char="●"/>
            </a:pPr>
            <a:r>
              <a:rPr lang="fr-ca" sz="1600" b="0" i="0" u="none" baseline="0" dirty="0">
                <a:latin typeface="Arial"/>
                <a:ea typeface="Arial"/>
                <a:cs typeface="Arial"/>
              </a:rPr>
              <a:t>Lorsque nous avons besoin d’information pour prendre une décision, John et son équipe d’EPFT sont là pour nous aider.</a:t>
            </a:r>
            <a:endParaRPr sz="1600" dirty="0"/>
          </a:p>
        </p:txBody>
      </p:sp>
      <p:sp>
        <p:nvSpPr>
          <p:cNvPr id="408" name="Google Shape;408;p55"/>
          <p:cNvSpPr txBox="1">
            <a:spLocks noGrp="1"/>
          </p:cNvSpPr>
          <p:nvPr>
            <p:ph type="title"/>
            <p:custDataLst>
              <p:tags r:id="rId4"/>
            </p:custDataLst>
          </p:nvPr>
        </p:nvSpPr>
        <p:spPr>
          <a:xfrm>
            <a:off x="1002324" y="711181"/>
            <a:ext cx="3096951"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i="0" u="none" baseline="0" dirty="0"/>
              <a:t>Ce que nous pensons et savons</a:t>
            </a:r>
            <a:endParaRPr sz="2400" dirty="0"/>
          </a:p>
        </p:txBody>
      </p:sp>
      <p:pic>
        <p:nvPicPr>
          <p:cNvPr id="409" name="Google Shape;409;p55" descr="Friends talking outside"/>
          <p:cNvPicPr preferRelativeResize="0"/>
          <p:nvPr>
            <p:custDataLst>
              <p:tags r:id="rId5"/>
            </p:custDataLst>
          </p:nvPr>
        </p:nvPicPr>
        <p:blipFill>
          <a:blip r:embed="rId13" cstate="screen">
            <a:extLst>
              <a:ext uri="{28A0092B-C50C-407E-A947-70E740481C1C}">
                <a14:useLocalDpi xmlns:a14="http://schemas.microsoft.com/office/drawing/2010/main"/>
              </a:ext>
            </a:extLst>
          </a:blip>
          <a:srcRect/>
          <a:stretch/>
        </p:blipFill>
        <p:spPr>
          <a:xfrm rot="-426463">
            <a:off x="832501" y="2413048"/>
            <a:ext cx="1780381" cy="1186644"/>
          </a:xfrm>
          <a:prstGeom prst="rect">
            <a:avLst/>
          </a:prstGeom>
          <a:noFill/>
          <a:ln>
            <a:noFill/>
          </a:ln>
          <a:effectLst>
            <a:outerShdw blurRad="57150" dist="19050" dir="5400000" algn="bl" rotWithShape="0">
              <a:srgbClr val="000000">
                <a:alpha val="50000"/>
              </a:srgbClr>
            </a:outerShdw>
          </a:effectLst>
        </p:spPr>
      </p:pic>
      <p:sp>
        <p:nvSpPr>
          <p:cNvPr id="410" name="Google Shape;410;p55"/>
          <p:cNvSpPr/>
          <p:nvPr>
            <p:custDataLst>
              <p:tags r:id="rId6"/>
            </p:custDataLst>
          </p:nvPr>
        </p:nvSpPr>
        <p:spPr>
          <a:xfrm rot="20747861">
            <a:off x="1228878" y="2275011"/>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pic>
        <p:nvPicPr>
          <p:cNvPr id="412" name="Google Shape;412;p55"/>
          <p:cNvPicPr preferRelativeResize="0"/>
          <p:nvPr>
            <p:custDataLst>
              <p:tags r:id="rId7"/>
            </p:custDataLst>
          </p:nvPr>
        </p:nvPicPr>
        <p:blipFill>
          <a:blip r:embed="rId14" cstate="screen">
            <a:alphaModFix amt="80000"/>
            <a:extLst>
              <a:ext uri="{28A0092B-C50C-407E-A947-70E740481C1C}">
                <a14:useLocalDpi xmlns:a14="http://schemas.microsoft.com/office/drawing/2010/main"/>
              </a:ext>
            </a:extLst>
          </a:blip>
          <a:stretch>
            <a:fillRect/>
          </a:stretch>
        </p:blipFill>
        <p:spPr>
          <a:xfrm rot="-6023610">
            <a:off x="2829906" y="3495312"/>
            <a:ext cx="1579416" cy="716443"/>
          </a:xfrm>
          <a:prstGeom prst="rect">
            <a:avLst/>
          </a:prstGeom>
          <a:noFill/>
          <a:ln>
            <a:noFill/>
          </a:ln>
        </p:spPr>
      </p:pic>
      <p:sp>
        <p:nvSpPr>
          <p:cNvPr id="7" name="Subtitle 6">
            <a:extLst>
              <a:ext uri="{FF2B5EF4-FFF2-40B4-BE49-F238E27FC236}">
                <a16:creationId xmlns:a16="http://schemas.microsoft.com/office/drawing/2014/main" id="{EA3187ED-E9B1-4821-7F8D-7516AC850455}"/>
              </a:ext>
            </a:extLst>
          </p:cNvPr>
          <p:cNvSpPr>
            <a:spLocks noGrp="1"/>
          </p:cNvSpPr>
          <p:nvPr>
            <p:ph type="subTitle" idx="1"/>
            <p:custDataLst>
              <p:tags r:id="rId8"/>
            </p:custDataLst>
          </p:nvPr>
        </p:nvSpPr>
        <p:spPr/>
        <p:txBody>
          <a:bodyPr/>
          <a:lstStyle/>
          <a:p>
            <a:endParaRPr lang="fr-ca"/>
          </a:p>
        </p:txBody>
      </p:sp>
      <p:sp>
        <p:nvSpPr>
          <p:cNvPr id="411" name="Google Shape;411;p55"/>
          <p:cNvSpPr/>
          <p:nvPr>
            <p:custDataLst>
              <p:tags r:id="rId9"/>
            </p:custDataLst>
          </p:nvPr>
        </p:nvSpPr>
        <p:spPr>
          <a:xfrm rot="1229914">
            <a:off x="2538494" y="1684795"/>
            <a:ext cx="647436" cy="266330"/>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2000">
        <p15:prstTrans prst="pageCurlDouble"/>
      </p:transition>
    </mc:Choice>
    <mc:Fallback xmlns="">
      <p:transition spd="slow" advTm="8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 calcmode="lin" valueType="num">
                                      <p:cBhvr additive="base">
                                        <p:cTn id="7" dur="1000"/>
                                        <p:tgtEl>
                                          <p:spTgt spid="40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EXPLORER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02</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1908485045"/>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6" name="Google Shape;376;p53"/>
          <p:cNvSpPr txBox="1">
            <a:spLocks noGrp="1"/>
          </p:cNvSpPr>
          <p:nvPr>
            <p:ph type="subTitle" idx="1"/>
            <p:custDataLst>
              <p:tags r:id="rId2"/>
            </p:custDataLst>
          </p:nvPr>
        </p:nvSpPr>
        <p:spPr>
          <a:xfrm>
            <a:off x="1828800" y="543611"/>
            <a:ext cx="5568902" cy="60041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b="1" i="0" u="none" baseline="0" dirty="0"/>
              <a:t>Comment utiliser l’information sur le marché du travail</a:t>
            </a:r>
            <a:endParaRPr sz="2000" dirty="0"/>
          </a:p>
        </p:txBody>
      </p:sp>
      <p:sp>
        <p:nvSpPr>
          <p:cNvPr id="2" name="Google Shape;376;p53">
            <a:extLst>
              <a:ext uri="{FF2B5EF4-FFF2-40B4-BE49-F238E27FC236}">
                <a16:creationId xmlns:a16="http://schemas.microsoft.com/office/drawing/2014/main" id="{0D07E1A6-DC10-1A7A-E81A-599DA980DEDC}"/>
              </a:ext>
            </a:extLst>
          </p:cNvPr>
          <p:cNvSpPr txBox="1">
            <a:spLocks/>
          </p:cNvSpPr>
          <p:nvPr>
            <p:custDataLst>
              <p:tags r:id="rId3"/>
            </p:custDataLst>
          </p:nvPr>
        </p:nvSpPr>
        <p:spPr>
          <a:xfrm>
            <a:off x="1708582" y="1279021"/>
            <a:ext cx="6101717"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800" b="1" i="0" u="none" baseline="0" dirty="0">
                <a:solidFill>
                  <a:schemeClr val="tx1"/>
                </a:solidFill>
              </a:rPr>
              <a:t>Pour explorer les possibilités de carrière, nous pouvons consulter l’information sur le marché du travail ou IMT suivante :</a:t>
            </a:r>
          </a:p>
        </p:txBody>
      </p:sp>
      <p:pic>
        <p:nvPicPr>
          <p:cNvPr id="3" name="Google Shape;1361;p101">
            <a:extLst>
              <a:ext uri="{FF2B5EF4-FFF2-40B4-BE49-F238E27FC236}">
                <a16:creationId xmlns:a16="http://schemas.microsoft.com/office/drawing/2014/main" id="{F99A18AD-220C-681F-42D6-5B605696ABEF}"/>
              </a:ext>
            </a:extLst>
          </p:cNvPr>
          <p:cNvPicPr preferRelativeResize="0"/>
          <p:nvPr>
            <p:custDataLst>
              <p:tags r:id="rId4"/>
            </p:custDataLst>
          </p:nvPr>
        </p:nvPicPr>
        <p:blipFill>
          <a:blip r:embed="rId14" cstate="screen">
            <a:alphaModFix/>
            <a:extLst>
              <a:ext uri="{28A0092B-C50C-407E-A947-70E740481C1C}">
                <a14:useLocalDpi xmlns:a14="http://schemas.microsoft.com/office/drawing/2010/main"/>
              </a:ext>
            </a:extLst>
          </a:blip>
          <a:stretch>
            <a:fillRect/>
          </a:stretch>
        </p:blipFill>
        <p:spPr>
          <a:xfrm>
            <a:off x="1438385" y="2495550"/>
            <a:ext cx="2347576" cy="2342774"/>
          </a:xfrm>
          <a:prstGeom prst="rect">
            <a:avLst/>
          </a:prstGeom>
          <a:noFill/>
          <a:ln>
            <a:noFill/>
          </a:ln>
          <a:effectLst>
            <a:outerShdw blurRad="50800" dist="38100" dir="8100000" algn="tr" rotWithShape="0">
              <a:prstClr val="black">
                <a:alpha val="40000"/>
              </a:prstClr>
            </a:outerShdw>
          </a:effectLst>
        </p:spPr>
      </p:pic>
      <p:pic>
        <p:nvPicPr>
          <p:cNvPr id="5" name="Google Shape;1362;p101">
            <a:extLst>
              <a:ext uri="{FF2B5EF4-FFF2-40B4-BE49-F238E27FC236}">
                <a16:creationId xmlns:a16="http://schemas.microsoft.com/office/drawing/2014/main" id="{0E275DDD-7C0C-8E86-22E0-E22D55B9C89E}"/>
              </a:ext>
            </a:extLst>
          </p:cNvPr>
          <p:cNvPicPr preferRelativeResize="0"/>
          <p:nvPr>
            <p:custDataLst>
              <p:tags r:id="rId5"/>
            </p:custDataLst>
          </p:nvPr>
        </p:nvPicPr>
        <p:blipFill>
          <a:blip r:embed="rId15" cstate="screen">
            <a:alphaModFix/>
            <a:extLst>
              <a:ext uri="{28A0092B-C50C-407E-A947-70E740481C1C}">
                <a14:useLocalDpi xmlns:a14="http://schemas.microsoft.com/office/drawing/2010/main"/>
              </a:ext>
            </a:extLst>
          </a:blip>
          <a:stretch>
            <a:fillRect/>
          </a:stretch>
        </p:blipFill>
        <p:spPr>
          <a:xfrm>
            <a:off x="3652423" y="2493979"/>
            <a:ext cx="2347575" cy="2344345"/>
          </a:xfrm>
          <a:prstGeom prst="rect">
            <a:avLst/>
          </a:prstGeom>
          <a:noFill/>
          <a:ln>
            <a:noFill/>
          </a:ln>
          <a:effectLst>
            <a:outerShdw blurRad="50800" dist="38100" dir="5400000" algn="t" rotWithShape="0">
              <a:prstClr val="black">
                <a:alpha val="40000"/>
              </a:prstClr>
            </a:outerShdw>
          </a:effectLst>
        </p:spPr>
      </p:pic>
      <p:pic>
        <p:nvPicPr>
          <p:cNvPr id="6" name="Google Shape;1363;p101">
            <a:extLst>
              <a:ext uri="{FF2B5EF4-FFF2-40B4-BE49-F238E27FC236}">
                <a16:creationId xmlns:a16="http://schemas.microsoft.com/office/drawing/2014/main" id="{0BCCCCDF-5C64-281B-7604-3609CD735311}"/>
              </a:ext>
            </a:extLst>
          </p:cNvPr>
          <p:cNvPicPr preferRelativeResize="0"/>
          <p:nvPr>
            <p:custDataLst>
              <p:tags r:id="rId6"/>
            </p:custDataLst>
          </p:nvPr>
        </p:nvPicPr>
        <p:blipFill>
          <a:blip r:embed="rId16" cstate="screen">
            <a:alphaModFix/>
            <a:extLst>
              <a:ext uri="{28A0092B-C50C-407E-A947-70E740481C1C}">
                <a14:useLocalDpi xmlns:a14="http://schemas.microsoft.com/office/drawing/2010/main"/>
              </a:ext>
            </a:extLst>
          </a:blip>
          <a:stretch>
            <a:fillRect/>
          </a:stretch>
        </p:blipFill>
        <p:spPr>
          <a:xfrm>
            <a:off x="5866460" y="2493979"/>
            <a:ext cx="2347576" cy="2342774"/>
          </a:xfrm>
          <a:prstGeom prst="rect">
            <a:avLst/>
          </a:prstGeom>
          <a:noFill/>
          <a:ln>
            <a:noFill/>
          </a:ln>
          <a:effectLst>
            <a:outerShdw blurRad="50800" dist="38100" dir="2700000" algn="tl" rotWithShape="0">
              <a:prstClr val="black">
                <a:alpha val="40000"/>
              </a:prstClr>
            </a:outerShdw>
          </a:effectLst>
        </p:spPr>
      </p:pic>
      <p:sp>
        <p:nvSpPr>
          <p:cNvPr id="7" name="Google Shape;376;p53">
            <a:extLst>
              <a:ext uri="{FF2B5EF4-FFF2-40B4-BE49-F238E27FC236}">
                <a16:creationId xmlns:a16="http://schemas.microsoft.com/office/drawing/2014/main" id="{363F9C20-ADF9-4B7D-3696-39E80750FAED}"/>
              </a:ext>
            </a:extLst>
          </p:cNvPr>
          <p:cNvSpPr txBox="1">
            <a:spLocks/>
          </p:cNvSpPr>
          <p:nvPr>
            <p:custDataLst>
              <p:tags r:id="rId7"/>
            </p:custDataLst>
          </p:nvPr>
        </p:nvSpPr>
        <p:spPr>
          <a:xfrm>
            <a:off x="1766205" y="2893506"/>
            <a:ext cx="1558399"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Information sur le secteur d’activité ou l’industrie</a:t>
            </a:r>
          </a:p>
        </p:txBody>
      </p:sp>
      <p:sp>
        <p:nvSpPr>
          <p:cNvPr id="8" name="Google Shape;376;p53">
            <a:extLst>
              <a:ext uri="{FF2B5EF4-FFF2-40B4-BE49-F238E27FC236}">
                <a16:creationId xmlns:a16="http://schemas.microsoft.com/office/drawing/2014/main" id="{EEB84D32-A586-CF32-B334-FCDEDC2B7626}"/>
              </a:ext>
            </a:extLst>
          </p:cNvPr>
          <p:cNvSpPr txBox="1">
            <a:spLocks/>
          </p:cNvSpPr>
          <p:nvPr>
            <p:custDataLst>
              <p:tags r:id="rId8"/>
            </p:custDataLst>
          </p:nvPr>
        </p:nvSpPr>
        <p:spPr>
          <a:xfrm>
            <a:off x="3883101"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Information sur la profession</a:t>
            </a:r>
          </a:p>
        </p:txBody>
      </p:sp>
      <p:sp>
        <p:nvSpPr>
          <p:cNvPr id="9" name="Google Shape;376;p53">
            <a:extLst>
              <a:ext uri="{FF2B5EF4-FFF2-40B4-BE49-F238E27FC236}">
                <a16:creationId xmlns:a16="http://schemas.microsoft.com/office/drawing/2014/main" id="{96679299-C2D0-90C3-8C41-C1572D930E2C}"/>
              </a:ext>
            </a:extLst>
          </p:cNvPr>
          <p:cNvSpPr txBox="1">
            <a:spLocks/>
          </p:cNvSpPr>
          <p:nvPr>
            <p:custDataLst>
              <p:tags r:id="rId9"/>
            </p:custDataLst>
          </p:nvPr>
        </p:nvSpPr>
        <p:spPr>
          <a:xfrm>
            <a:off x="6097138" y="2893506"/>
            <a:ext cx="1752680" cy="600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2400"/>
              <a:buFont typeface="Concert One"/>
              <a:buNone/>
              <a:defRPr sz="2400" b="1" i="0" u="none" strike="noStrike" cap="none">
                <a:solidFill>
                  <a:schemeClr val="accent2"/>
                </a:solidFill>
                <a:latin typeface="Arial" panose="020B0604020202020204" pitchFamily="34" charset="0"/>
                <a:ea typeface="Arial" panose="020B0604020202020204" pitchFamily="34" charset="0"/>
                <a:cs typeface="Arial" panose="020B0604020202020204" pitchFamily="34" charset="0"/>
                <a:sym typeface="Concert One"/>
              </a:defRPr>
            </a:lvl1pPr>
            <a:lvl2pPr marL="914400" marR="0" lvl="1"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dk2"/>
              </a:buClr>
              <a:buSzPts val="2400"/>
              <a:buFont typeface="Roboto Mono Medium"/>
              <a:buNone/>
              <a:defRPr sz="2400" b="0" i="0" u="none" strike="noStrike" cap="none">
                <a:solidFill>
                  <a:schemeClr val="dk2"/>
                </a:solidFill>
                <a:latin typeface="Roboto Mono Medium"/>
                <a:ea typeface="Roboto Mono Medium"/>
                <a:cs typeface="Roboto Mono Medium"/>
                <a:sym typeface="Roboto Mono Medium"/>
              </a:defRPr>
            </a:lvl9pPr>
          </a:lstStyle>
          <a:p>
            <a:pPr marL="0" indent="0" algn="ctr" rtl="0"/>
            <a:r>
              <a:rPr lang="fr-ca" sz="1400" b="0" i="0" u="none" baseline="0" dirty="0">
                <a:solidFill>
                  <a:schemeClr val="tx1"/>
                </a:solidFill>
              </a:rPr>
              <a:t>Exemples concrets </a:t>
            </a:r>
            <a:r>
              <a:rPr lang="fr-ca" sz="1100" b="0" i="0" u="none" baseline="0" dirty="0">
                <a:solidFill>
                  <a:schemeClr val="tx1"/>
                </a:solidFill>
              </a:rPr>
              <a:t>(personnes, documents papier, participation)</a:t>
            </a:r>
            <a:endParaRPr lang="fr-ca" sz="1400" b="0" dirty="0">
              <a:solidFill>
                <a:schemeClr val="tx1"/>
              </a:solidFill>
            </a:endParaRPr>
          </a:p>
        </p:txBody>
      </p:sp>
      <p:sp>
        <p:nvSpPr>
          <p:cNvPr id="4" name="Rectangle 3">
            <a:extLst>
              <a:ext uri="{FF2B5EF4-FFF2-40B4-BE49-F238E27FC236}">
                <a16:creationId xmlns:a16="http://schemas.microsoft.com/office/drawing/2014/main" id="{E9593BC2-20E1-FB90-A0E1-FADFE39843F5}"/>
              </a:ext>
            </a:extLst>
          </p:cNvPr>
          <p:cNvSpPr/>
          <p:nvPr>
            <p:custDataLst>
              <p:tags r:id="rId10"/>
            </p:custDataLst>
          </p:nvPr>
        </p:nvSpPr>
        <p:spPr>
          <a:xfrm>
            <a:off x="0" y="3946031"/>
            <a:ext cx="9144000" cy="1197469"/>
          </a:xfrm>
          <a:prstGeom prst="rect">
            <a:avLst/>
          </a:prstGeom>
          <a:solidFill>
            <a:schemeClr val="dk1">
              <a:alpha val="74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algn="ctr" rtl="0"/>
            <a:endParaRPr lang="fr-ca" sz="2400" dirty="0"/>
          </a:p>
          <a:p>
            <a:pPr algn="ctr" rtl="0"/>
            <a:r>
              <a:rPr lang="fr-ca" sz="2400" b="0" i="0" u="none" baseline="0"/>
              <a:t>Appuyez sur PAUSE et discutez.</a:t>
            </a:r>
          </a:p>
        </p:txBody>
      </p:sp>
      <p:sp>
        <p:nvSpPr>
          <p:cNvPr id="15" name="Rectangle 14">
            <a:extLst>
              <a:ext uri="{FF2B5EF4-FFF2-40B4-BE49-F238E27FC236}">
                <a16:creationId xmlns:a16="http://schemas.microsoft.com/office/drawing/2014/main" id="{5B724B75-5881-9E6B-2D83-6E7528AE8E76}"/>
              </a:ext>
            </a:extLst>
          </p:cNvPr>
          <p:cNvSpPr/>
          <p:nvPr>
            <p:custDataLst>
              <p:tags r:id="rId11"/>
            </p:custDataLst>
          </p:nvPr>
        </p:nvSpPr>
        <p:spPr>
          <a:xfrm>
            <a:off x="0" y="3929121"/>
            <a:ext cx="9144000" cy="1197469"/>
          </a:xfrm>
          <a:prstGeom prst="rect">
            <a:avLst/>
          </a:prstGeom>
          <a:solidFill>
            <a:schemeClr val="accent1">
              <a:lumMod val="75000"/>
              <a:alpha val="74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algn="ctr" rtl="0"/>
            <a:r>
              <a:rPr lang="fr-ca" sz="2400" b="0" i="0" u="none" baseline="0"/>
              <a:t>Passons à la suite!</a:t>
            </a:r>
          </a:p>
        </p:txBody>
      </p:sp>
    </p:spTree>
    <p:custDataLst>
      <p:tags r:id="rId1"/>
    </p:custDataLst>
    <p:extLst>
      <p:ext uri="{BB962C8B-B14F-4D97-AF65-F5344CB8AC3E}">
        <p14:creationId xmlns:p14="http://schemas.microsoft.com/office/powerpoint/2010/main" val="98554563"/>
      </p:ext>
    </p:extLst>
  </p:cSld>
  <p:clrMapOvr>
    <a:masterClrMapping/>
  </p:clrMapOvr>
  <p:transition spd="slow" advTm="9646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p:tgtEl>
                                          <p:spTgt spid="9"/>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2000" fill="hold"/>
                                        <p:tgtEl>
                                          <p:spTgt spid="15"/>
                                        </p:tgtEl>
                                        <p:attrNameLst>
                                          <p:attrName>ppt_x</p:attrName>
                                        </p:attrNameLst>
                                      </p:cBhvr>
                                      <p:tavLst>
                                        <p:tav tm="0">
                                          <p:val>
                                            <p:strVal val="#ppt_x"/>
                                          </p:val>
                                        </p:tav>
                                        <p:tav tm="100000">
                                          <p:val>
                                            <p:strVal val="#ppt_x"/>
                                          </p:val>
                                        </p:tav>
                                      </p:tavLst>
                                    </p:anim>
                                    <p:anim calcmode="lin" valueType="num">
                                      <p:cBhvr additive="base">
                                        <p:cTn id="33"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custDataLst>
              <p:tags r:id="rId2"/>
            </p:custDataLst>
          </p:nvPr>
        </p:nvPicPr>
        <p:blipFill>
          <a:blip r:embed="rId10" cstate="screen">
            <a:alphaModFix amt="86000"/>
            <a:extLst>
              <a:ext uri="{28A0092B-C50C-407E-A947-70E740481C1C}">
                <a14:useLocalDpi xmlns:a14="http://schemas.microsoft.com/office/drawing/2010/main"/>
              </a:ext>
            </a:extLst>
          </a:blip>
          <a:stretch>
            <a:fillRect/>
          </a:stretch>
        </p:blipFill>
        <p:spPr>
          <a:xfrm rot="1344117">
            <a:off x="3823925" y="1324475"/>
            <a:ext cx="1496149" cy="1160650"/>
          </a:xfrm>
          <a:prstGeom prst="rect">
            <a:avLst/>
          </a:prstGeom>
          <a:noFill/>
          <a:ln>
            <a:noFill/>
          </a:ln>
        </p:spPr>
      </p:pic>
      <p:sp>
        <p:nvSpPr>
          <p:cNvPr id="346" name="Google Shape;346;p50"/>
          <p:cNvSpPr txBox="1">
            <a:spLocks noGrp="1"/>
          </p:cNvSpPr>
          <p:nvPr>
            <p:ph type="title"/>
            <p:custDataLst>
              <p:tags r:id="rId3"/>
            </p:custDataLst>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i="0" u="none" baseline="0"/>
              <a:t>EXPLIQUER</a:t>
            </a:r>
            <a:endParaRPr dirty="0"/>
          </a:p>
        </p:txBody>
      </p:sp>
      <p:sp>
        <p:nvSpPr>
          <p:cNvPr id="343" name="Google Shape;343;p50"/>
          <p:cNvSpPr txBox="1">
            <a:spLocks noGrp="1"/>
          </p:cNvSpPr>
          <p:nvPr>
            <p:ph type="title" idx="2"/>
            <p:custDataLst>
              <p:tags r:id="rId4"/>
            </p:custDataLst>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b="0" i="0" u="none" baseline="0"/>
              <a:t>03</a:t>
            </a:r>
            <a:endParaRPr/>
          </a:p>
        </p:txBody>
      </p:sp>
      <p:pic>
        <p:nvPicPr>
          <p:cNvPr id="344" name="Google Shape;344;p50"/>
          <p:cNvPicPr preferRelativeResize="0"/>
          <p:nvPr>
            <p:custDataLst>
              <p:tags r:id="rId5"/>
            </p:custDataLst>
          </p:nvPr>
        </p:nvPicPr>
        <p:blipFill rotWithShape="1">
          <a:blip r:embed="rId11" cstate="screen">
            <a:alphaModFix/>
            <a:grayscl/>
            <a:extLst>
              <a:ext uri="{28A0092B-C50C-407E-A947-70E740481C1C}">
                <a14:useLocalDpi xmlns:a14="http://schemas.microsoft.com/office/drawing/2010/main"/>
              </a:ext>
            </a:extLst>
          </a:blip>
          <a:srcRect/>
          <a:stretch/>
        </p:blipFill>
        <p:spPr>
          <a:xfrm>
            <a:off x="6282000" y="2008762"/>
            <a:ext cx="2036850" cy="810276"/>
          </a:xfrm>
          <a:prstGeom prst="rect">
            <a:avLst/>
          </a:prstGeom>
          <a:noFill/>
          <a:ln>
            <a:noFill/>
          </a:ln>
        </p:spPr>
      </p:pic>
      <p:pic>
        <p:nvPicPr>
          <p:cNvPr id="345" name="Google Shape;345;p50"/>
          <p:cNvPicPr preferRelativeResize="0"/>
          <p:nvPr>
            <p:custDataLst>
              <p:tags r:id="rId6"/>
            </p:custDataLst>
          </p:nvPr>
        </p:nvPicPr>
        <p:blipFill rotWithShape="1">
          <a:blip r:embed="rId12" cstate="screen">
            <a:alphaModFix/>
            <a:duotone>
              <a:schemeClr val="accent3">
                <a:shade val="45000"/>
                <a:satMod val="135000"/>
              </a:schemeClr>
              <a:prstClr val="white"/>
            </a:duotone>
            <a:extLst>
              <a:ext uri="{28A0092B-C50C-407E-A947-70E740481C1C}">
                <a14:useLocalDpi xmlns:a14="http://schemas.microsoft.com/office/drawing/2010/main"/>
              </a:ext>
            </a:extLst>
          </a:blip>
          <a:srcRect t="16734" r="8892" b="18300"/>
          <a:stretch/>
        </p:blipFill>
        <p:spPr>
          <a:xfrm rot="10800000">
            <a:off x="854124" y="3485717"/>
            <a:ext cx="2036850" cy="846042"/>
          </a:xfrm>
          <a:prstGeom prst="rect">
            <a:avLst/>
          </a:prstGeom>
          <a:noFill/>
          <a:ln>
            <a:noFill/>
          </a:ln>
        </p:spPr>
      </p:pic>
      <p:sp>
        <p:nvSpPr>
          <p:cNvPr id="3" name="Subtitle 2">
            <a:extLst>
              <a:ext uri="{FF2B5EF4-FFF2-40B4-BE49-F238E27FC236}">
                <a16:creationId xmlns:a16="http://schemas.microsoft.com/office/drawing/2014/main" id="{DDAEE4E6-2FF5-F94D-1C69-52D9A750FDA8}"/>
              </a:ext>
            </a:extLst>
          </p:cNvPr>
          <p:cNvSpPr>
            <a:spLocks noGrp="1"/>
          </p:cNvSpPr>
          <p:nvPr>
            <p:ph type="subTitle" idx="1"/>
            <p:custDataLst>
              <p:tags r:id="rId7"/>
            </p:custDataLst>
          </p:nvPr>
        </p:nvSpPr>
        <p:spPr/>
        <p:txBody>
          <a:bodyPr/>
          <a:lstStyle/>
          <a:p>
            <a:endParaRPr lang="fr-ca"/>
          </a:p>
        </p:txBody>
      </p:sp>
    </p:spTree>
    <p:custDataLst>
      <p:tags r:id="rId1"/>
    </p:custDataLst>
    <p:extLst>
      <p:ext uri="{BB962C8B-B14F-4D97-AF65-F5344CB8AC3E}">
        <p14:creationId xmlns:p14="http://schemas.microsoft.com/office/powerpoint/2010/main" val="342468054"/>
      </p:ext>
    </p:extLst>
  </p:cSld>
  <p:clrMapOvr>
    <a:masterClrMapping/>
  </p:clrMapOvr>
  <p:transition spd="slow" advTm="8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NOTEBOOK LESSON BY SLIDESGO" val="k1kPbVR7"/>
  <p:tag name="ARTICULATE_SLIDE_THUMBNAIL_REFRESH" val="1"/>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11"/>
</p:tagLst>
</file>

<file path=ppt/tags/tag111.xml><?xml version="1.0" encoding="utf-8"?>
<p:tagLst xmlns:a="http://schemas.openxmlformats.org/drawingml/2006/main" xmlns:r="http://schemas.openxmlformats.org/officeDocument/2006/relationships" xmlns:p="http://schemas.openxmlformats.org/presentationml/2006/main">
  <p:tag name="NUM" val="12"/>
</p:tagLst>
</file>

<file path=ppt/tags/tag112.xml><?xml version="1.0" encoding="utf-8"?>
<p:tagLst xmlns:a="http://schemas.openxmlformats.org/drawingml/2006/main" xmlns:r="http://schemas.openxmlformats.org/officeDocument/2006/relationships" xmlns:p="http://schemas.openxmlformats.org/presentationml/2006/main">
  <p:tag name="NUM" val="13"/>
</p:tagLst>
</file>

<file path=ppt/tags/tag113.xml><?xml version="1.0" encoding="utf-8"?>
<p:tagLst xmlns:a="http://schemas.openxmlformats.org/drawingml/2006/main" xmlns:r="http://schemas.openxmlformats.org/officeDocument/2006/relationships" xmlns:p="http://schemas.openxmlformats.org/presentationml/2006/main">
  <p:tag name="NUM" val="14"/>
</p:tagLst>
</file>

<file path=ppt/tags/tag114.xml><?xml version="1.0" encoding="utf-8"?>
<p:tagLst xmlns:a="http://schemas.openxmlformats.org/drawingml/2006/main" xmlns:r="http://schemas.openxmlformats.org/officeDocument/2006/relationships" xmlns:p="http://schemas.openxmlformats.org/presentationml/2006/main">
  <p:tag name="NUM" val="15"/>
</p:tagLst>
</file>

<file path=ppt/tags/tag115.xml><?xml version="1.0" encoding="utf-8"?>
<p:tagLst xmlns:a="http://schemas.openxmlformats.org/drawingml/2006/main" xmlns:r="http://schemas.openxmlformats.org/officeDocument/2006/relationships" xmlns:p="http://schemas.openxmlformats.org/presentationml/2006/main">
  <p:tag name="NUM" val="16"/>
</p:tagLst>
</file>

<file path=ppt/tags/tag116.xml><?xml version="1.0" encoding="utf-8"?>
<p:tagLst xmlns:a="http://schemas.openxmlformats.org/drawingml/2006/main" xmlns:r="http://schemas.openxmlformats.org/officeDocument/2006/relationships" xmlns:p="http://schemas.openxmlformats.org/presentationml/2006/main">
  <p:tag name="NUM" val="17"/>
</p:tagLst>
</file>

<file path=ppt/tags/tag117.xml><?xml version="1.0" encoding="utf-8"?>
<p:tagLst xmlns:a="http://schemas.openxmlformats.org/drawingml/2006/main" xmlns:r="http://schemas.openxmlformats.org/officeDocument/2006/relationships" xmlns:p="http://schemas.openxmlformats.org/presentationml/2006/main">
  <p:tag name="NUM" val="18"/>
</p:tagLst>
</file>

<file path=ppt/tags/tag118.xml><?xml version="1.0" encoding="utf-8"?>
<p:tagLst xmlns:a="http://schemas.openxmlformats.org/drawingml/2006/main" xmlns:r="http://schemas.openxmlformats.org/officeDocument/2006/relationships" xmlns:p="http://schemas.openxmlformats.org/presentationml/2006/main">
  <p:tag name="NUM" val="19"/>
</p:tagLst>
</file>

<file path=ppt/tags/tag119.xml><?xml version="1.0" encoding="utf-8"?>
<p:tagLst xmlns:a="http://schemas.openxmlformats.org/drawingml/2006/main" xmlns:r="http://schemas.openxmlformats.org/officeDocument/2006/relationships" xmlns:p="http://schemas.openxmlformats.org/presentationml/2006/main">
  <p:tag name="NUM" val="20"/>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1"/>
</p:tagLst>
</file>

<file path=ppt/tags/tag121.xml><?xml version="1.0" encoding="utf-8"?>
<p:tagLst xmlns:a="http://schemas.openxmlformats.org/drawingml/2006/main" xmlns:r="http://schemas.openxmlformats.org/officeDocument/2006/relationships" xmlns:p="http://schemas.openxmlformats.org/presentationml/2006/main">
  <p:tag name="NUM" val="22"/>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46.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7"/>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9"/>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9.8"/>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8"/>
</p:tagLst>
</file>

<file path=ppt/tags/tag48.xml><?xml version="1.0" encoding="utf-8"?>
<p:tagLst xmlns:a="http://schemas.openxmlformats.org/drawingml/2006/main" xmlns:r="http://schemas.openxmlformats.org/officeDocument/2006/relationships" xmlns:p="http://schemas.openxmlformats.org/presentationml/2006/main">
  <p:tag name="NUM" val="9"/>
</p:tagLst>
</file>

<file path=ppt/tags/tag49.xml><?xml version="1.0" encoding="utf-8"?>
<p:tagLst xmlns:a="http://schemas.openxmlformats.org/drawingml/2006/main" xmlns:r="http://schemas.openxmlformats.org/officeDocument/2006/relationships" xmlns:p="http://schemas.openxmlformats.org/presentationml/2006/main">
  <p:tag name="NUM" val="10"/>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1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92.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8"/>
</p:tagLst>
</file>

<file path=ppt/tags/tag76.xml><?xml version="1.0" encoding="utf-8"?>
<p:tagLst xmlns:a="http://schemas.openxmlformats.org/drawingml/2006/main" xmlns:r="http://schemas.openxmlformats.org/officeDocument/2006/relationships" xmlns:p="http://schemas.openxmlformats.org/presentationml/2006/main">
  <p:tag name="NUM" val="9"/>
</p:tagLst>
</file>

<file path=ppt/tags/tag77.xml><?xml version="1.0" encoding="utf-8"?>
<p:tagLst xmlns:a="http://schemas.openxmlformats.org/drawingml/2006/main" xmlns:r="http://schemas.openxmlformats.org/officeDocument/2006/relationships" xmlns:p="http://schemas.openxmlformats.org/presentationml/2006/main">
  <p:tag name="NUM" val="10"/>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otebook Lesson by Slidesgo">
  <a:themeElements>
    <a:clrScheme name="Custom 3">
      <a:dk1>
        <a:sysClr val="windowText" lastClr="000000"/>
      </a:dk1>
      <a:lt1>
        <a:sysClr val="window" lastClr="FFFFFF"/>
      </a:lt1>
      <a:dk2>
        <a:srgbClr val="444D26"/>
      </a:dk2>
      <a:lt2>
        <a:srgbClr val="FEFAC9"/>
      </a:lt2>
      <a:accent1>
        <a:srgbClr val="92D050"/>
      </a:accent1>
      <a:accent2>
        <a:srgbClr val="C00000"/>
      </a:accent2>
      <a:accent3>
        <a:srgbClr val="E7BC29"/>
      </a:accent3>
      <a:accent4>
        <a:srgbClr val="D092A7"/>
      </a:accent4>
      <a:accent5>
        <a:srgbClr val="9C85C0"/>
      </a:accent5>
      <a:accent6>
        <a:srgbClr val="809EC2"/>
      </a:accent6>
      <a:hlink>
        <a:srgbClr val="8E58B6"/>
      </a:hlink>
      <a:folHlink>
        <a:srgbClr val="7F6F6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Bjobs">
    <a:dk1>
      <a:sysClr val="windowText" lastClr="000000"/>
    </a:dk1>
    <a:lt1>
      <a:sysClr val="window" lastClr="FFFFFF"/>
    </a:lt1>
    <a:dk2>
      <a:srgbClr val="312F2E"/>
    </a:dk2>
    <a:lt2>
      <a:srgbClr val="EEECE1"/>
    </a:lt2>
    <a:accent1>
      <a:srgbClr val="8A732B"/>
    </a:accent1>
    <a:accent2>
      <a:srgbClr val="00ADCC"/>
    </a:accent2>
    <a:accent3>
      <a:srgbClr val="004D46"/>
    </a:accent3>
    <a:accent4>
      <a:srgbClr val="00549F"/>
    </a:accent4>
    <a:accent5>
      <a:srgbClr val="F0AB00"/>
    </a:accent5>
    <a:accent6>
      <a:srgbClr val="772432"/>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17a919e-01ca-4fd0-9e94-71d11054cc71" xsi:nil="true"/>
    <lcf76f155ced4ddcb4097134ff3c332f xmlns="910e2987-a07c-467f-8649-c54974ce52d6">
      <Terms xmlns="http://schemas.microsoft.com/office/infopath/2007/PartnerControls"/>
    </lcf76f155ced4ddcb4097134ff3c332f>
    <MediaLengthInSeconds xmlns="910e2987-a07c-467f-8649-c54974ce52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1BEC7B3BD91142A9510FDBB430B067" ma:contentTypeVersion="14" ma:contentTypeDescription="Create a new document." ma:contentTypeScope="" ma:versionID="f66203685d3fe7fac923632fb90614eb">
  <xsd:schema xmlns:xsd="http://www.w3.org/2001/XMLSchema" xmlns:xs="http://www.w3.org/2001/XMLSchema" xmlns:p="http://schemas.microsoft.com/office/2006/metadata/properties" xmlns:ns2="910e2987-a07c-467f-8649-c54974ce52d6" xmlns:ns3="f17a919e-01ca-4fd0-9e94-71d11054cc71" targetNamespace="http://schemas.microsoft.com/office/2006/metadata/properties" ma:root="true" ma:fieldsID="957faac75a1fe5f143f8096ca91e769d" ns2:_="" ns3:_="">
    <xsd:import namespace="910e2987-a07c-467f-8649-c54974ce52d6"/>
    <xsd:import namespace="f17a919e-01ca-4fd0-9e94-71d11054cc7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e2987-a07c-467f-8649-c54974ce5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0a5b405-0a0e-4636-9da2-1486f19a24e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a919e-01ca-4fd0-9e94-71d11054cc7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c8236e-3e61-40d0-a2cc-3b2ef0718ecb}" ma:internalName="TaxCatchAll" ma:showField="CatchAllData" ma:web="f17a919e-01ca-4fd0-9e94-71d11054cc7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4C00BE-6C4C-4B3D-B3A5-45079AE1D888}">
  <ds:schemaRefs>
    <ds:schemaRef ds:uri="http://schemas.microsoft.com/sharepoint/v3/contenttype/forms"/>
  </ds:schemaRefs>
</ds:datastoreItem>
</file>

<file path=customXml/itemProps2.xml><?xml version="1.0" encoding="utf-8"?>
<ds:datastoreItem xmlns:ds="http://schemas.openxmlformats.org/officeDocument/2006/customXml" ds:itemID="{6121336E-ACC7-4881-8A34-9C9B91B25806}">
  <ds:schemaRefs>
    <ds:schemaRef ds:uri="http://schemas.microsoft.com/office/2006/metadata/properties"/>
    <ds:schemaRef ds:uri="http://schemas.microsoft.com/office/infopath/2007/PartnerControls"/>
    <ds:schemaRef ds:uri="f17a919e-01ca-4fd0-9e94-71d11054cc71"/>
    <ds:schemaRef ds:uri="910e2987-a07c-467f-8649-c54974ce52d6"/>
  </ds:schemaRefs>
</ds:datastoreItem>
</file>

<file path=customXml/itemProps3.xml><?xml version="1.0" encoding="utf-8"?>
<ds:datastoreItem xmlns:ds="http://schemas.openxmlformats.org/officeDocument/2006/customXml" ds:itemID="{0E46CDDB-6586-4910-8415-088B4FCEE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e2987-a07c-467f-8649-c54974ce52d6"/>
    <ds:schemaRef ds:uri="f17a919e-01ca-4fd0-9e94-71d11054c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206</TotalTime>
  <Words>3120</Words>
  <Application>Microsoft Office PowerPoint</Application>
  <PresentationFormat>On-screen Show (16:9)</PresentationFormat>
  <Paragraphs>196</Paragraphs>
  <Slides>17</Slides>
  <Notes>17</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Courier New</vt:lpstr>
      <vt:lpstr>Anonymous Pro</vt:lpstr>
      <vt:lpstr>Coming Soon</vt:lpstr>
      <vt:lpstr>Arial</vt:lpstr>
      <vt:lpstr>Roboto Mono Medium</vt:lpstr>
      <vt:lpstr>Concert One</vt:lpstr>
      <vt:lpstr>Söhne</vt:lpstr>
      <vt:lpstr>Times New Roman</vt:lpstr>
      <vt:lpstr>Notebook Lesson by Slidesgo</vt:lpstr>
      <vt:lpstr>Pourquoi choisir le Nouveau-Brunswick?</vt:lpstr>
      <vt:lpstr>1. S’engager</vt:lpstr>
      <vt:lpstr>S’ENGAGER</vt:lpstr>
      <vt:lpstr>PowerPoint Presentation</vt:lpstr>
      <vt:lpstr>Poser des questions</vt:lpstr>
      <vt:lpstr>Ce que nous pensons et savons</vt:lpstr>
      <vt:lpstr>EXPLORER</vt:lpstr>
      <vt:lpstr>PowerPoint Presentation</vt:lpstr>
      <vt:lpstr>EXPLIQUER</vt:lpstr>
      <vt:lpstr>Ce que nous avons appris et découvert</vt:lpstr>
      <vt:lpstr>PowerPoint Presentation</vt:lpstr>
      <vt:lpstr>PowerPoint Presentation</vt:lpstr>
      <vt:lpstr>PowerPoint Presentation</vt:lpstr>
      <vt:lpstr>ÉLABORER</vt:lpstr>
      <vt:lpstr>Ce qui est offert ailleurs</vt:lpstr>
      <vt:lpstr>Ce que nous avons appris et découvert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NOTEBOOK LESSON</dc:title>
  <dc:creator>Arseneault, Monica (PETL/EPFT)</dc:creator>
  <cp:lastModifiedBy>Emily Worthen</cp:lastModifiedBy>
  <cp:revision>10</cp:revision>
  <dcterms:modified xsi:type="dcterms:W3CDTF">2024-12-18T01:46:43Z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906194EC-54A0-43D2-8F0F-ACB6550F20B7</vt:lpwstr>
  </property>
  <property fmtid="{D5CDD505-2E9C-101B-9397-08002B2CF9AE}" pid="3" name="ArticulatePath">
    <vt:lpwstr>https://ccdffcdc-my.sharepoint.com/personal/r_mccarthy_ccdf_ca/Documents/Real World LMI/2023-24/Challenge Template 1</vt:lpwstr>
  </property>
  <property fmtid="{D5CDD505-2E9C-101B-9397-08002B2CF9AE}" pid="4" name="MediaServiceImageTags">
    <vt:lpwstr/>
  </property>
  <property fmtid="{D5CDD505-2E9C-101B-9397-08002B2CF9AE}" pid="5" name="ContentTypeId">
    <vt:lpwstr>0x0101002E1BEC7B3BD91142A9510FDBB430B067</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{"FileActivityType":"9","FileActivityTimeStamp":"2024-02-09T21:49:13.457Z","FileActivityUsersOnPage":[{"DisplayName":"Rebecca McCarthy","Id":"r.mccarthy@ccdf.ca"},{"DisplayName":"Rebecca McCarthy","Id":"r.mccarthy@ccdf.ca"}],"FileActivityNavigationId":null}</vt:lpwstr>
  </property>
  <property fmtid="{D5CDD505-2E9C-101B-9397-08002B2CF9AE}" pid="9" name="TriggerFlowInfo">
    <vt:lpwstr/>
  </property>
  <property fmtid="{D5CDD505-2E9C-101B-9397-08002B2CF9AE}" pid="10" name="xd_ProgID">
    <vt:lpwstr/>
  </property>
  <property fmtid="{D5CDD505-2E9C-101B-9397-08002B2CF9AE}" pid="11" name="TemplateUrl">
    <vt:lpwstr/>
  </property>
  <property fmtid="{D5CDD505-2E9C-101B-9397-08002B2CF9AE}" pid="12" name="xd_Signature">
    <vt:lpwstr/>
  </property>
</Properties>
</file>